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764" r:id="rId2"/>
    <p:sldId id="529" r:id="rId3"/>
    <p:sldId id="730" r:id="rId4"/>
    <p:sldId id="724" r:id="rId5"/>
    <p:sldId id="715" r:id="rId6"/>
    <p:sldId id="716" r:id="rId7"/>
    <p:sldId id="717" r:id="rId8"/>
    <p:sldId id="718" r:id="rId9"/>
    <p:sldId id="719" r:id="rId10"/>
    <p:sldId id="722" r:id="rId11"/>
    <p:sldId id="721" r:id="rId12"/>
    <p:sldId id="732" r:id="rId13"/>
    <p:sldId id="733" r:id="rId14"/>
    <p:sldId id="727" r:id="rId15"/>
    <p:sldId id="728" r:id="rId16"/>
    <p:sldId id="729" r:id="rId17"/>
    <p:sldId id="736" r:id="rId18"/>
    <p:sldId id="735" r:id="rId19"/>
    <p:sldId id="737" r:id="rId20"/>
    <p:sldId id="769" r:id="rId21"/>
    <p:sldId id="738" r:id="rId22"/>
    <p:sldId id="739" r:id="rId23"/>
    <p:sldId id="742" r:id="rId24"/>
    <p:sldId id="741" r:id="rId25"/>
    <p:sldId id="743" r:id="rId26"/>
    <p:sldId id="744" r:id="rId27"/>
    <p:sldId id="755" r:id="rId28"/>
    <p:sldId id="756" r:id="rId29"/>
    <p:sldId id="757" r:id="rId30"/>
    <p:sldId id="758" r:id="rId31"/>
    <p:sldId id="759" r:id="rId32"/>
    <p:sldId id="747" r:id="rId33"/>
    <p:sldId id="770" r:id="rId34"/>
    <p:sldId id="748" r:id="rId35"/>
    <p:sldId id="754" r:id="rId36"/>
    <p:sldId id="750" r:id="rId37"/>
    <p:sldId id="751" r:id="rId38"/>
    <p:sldId id="752" r:id="rId39"/>
    <p:sldId id="753" r:id="rId40"/>
    <p:sldId id="762" r:id="rId41"/>
    <p:sldId id="763" r:id="rId42"/>
    <p:sldId id="771" r:id="rId43"/>
    <p:sldId id="745" r:id="rId44"/>
    <p:sldId id="746" r:id="rId45"/>
    <p:sldId id="765" r:id="rId46"/>
    <p:sldId id="734" r:id="rId47"/>
    <p:sldId id="712" r:id="rId48"/>
  </p:sldIdLst>
  <p:sldSz cx="9144000" cy="6858000" type="screen4x3"/>
  <p:notesSz cx="7102475" cy="102346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99"/>
    <a:srgbClr val="9E9E9E"/>
    <a:srgbClr val="9F9F9F"/>
    <a:srgbClr val="979797"/>
    <a:srgbClr val="8E8E8E"/>
    <a:srgbClr val="262673"/>
    <a:srgbClr val="00FF00"/>
    <a:srgbClr val="33CC33"/>
    <a:srgbClr val="FFFF99"/>
    <a:srgbClr val="3366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9" autoAdjust="0"/>
    <p:restoredTop sz="94660"/>
  </p:normalViewPr>
  <p:slideViewPr>
    <p:cSldViewPr>
      <p:cViewPr>
        <p:scale>
          <a:sx n="66" d="100"/>
          <a:sy n="66" d="100"/>
        </p:scale>
        <p:origin x="-1590" y="-4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838" y="-90"/>
      </p:cViewPr>
      <p:guideLst>
        <p:guide orient="horz" pos="3223"/>
        <p:guide pos="2237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4" y="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4022729" y="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A80E5-ECEB-46C4-9792-81BC594A59E8}" type="datetimeFigureOut">
              <a:rPr lang="ru-RU" smtClean="0"/>
              <a:pPr/>
              <a:t>31.03.2017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4" y="972185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4022729" y="972185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1AFB8-CF02-4BF7-99D6-ADE68F5A09CF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4" y="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2729" y="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583E4-37D2-44D9-9977-B0AE48BB452D}" type="datetimeFigureOut">
              <a:rPr lang="ru-RU" smtClean="0"/>
              <a:pPr/>
              <a:t>31.03.2017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09617" y="4860925"/>
            <a:ext cx="5683250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4" y="972185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2729" y="972185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2F948-84BC-459F-A3F6-41643A37E562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31.03.2017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31.03.2017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31.03.2017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31.03.2017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31.03.2017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31.03.2017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31.03.2017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31.03.2017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31.03.2017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31.03.2017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31.03.2017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ECEA3-10C0-4A11-8314-FD37AE34DC9F}" type="datetimeFigureOut">
              <a:rPr lang="ru-RU" smtClean="0"/>
              <a:pPr/>
              <a:t>31.03.2017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8.png"/><Relationship Id="rId9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gif"/><Relationship Id="rId5" Type="http://schemas.openxmlformats.org/officeDocument/2006/relationships/image" Target="../media/image41.gif"/><Relationship Id="rId4" Type="http://schemas.openxmlformats.org/officeDocument/2006/relationships/image" Target="../media/image40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eg"/><Relationship Id="rId5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image" Target="../media/image1.jpeg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5" Type="http://schemas.openxmlformats.org/officeDocument/2006/relationships/image" Target="../media/image17.pn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3.jpeg"/><Relationship Id="rId7" Type="http://schemas.openxmlformats.org/officeDocument/2006/relationships/image" Target="../media/image2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4348" y="1229846"/>
            <a:ext cx="7643865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ctr"/>
            <a:endParaRPr lang="ru-RU" sz="2000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28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Искусственные нейронные сети (представление)</a:t>
            </a:r>
            <a:endParaRPr lang="ru-RU" sz="2800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algn="ctr"/>
            <a:endParaRPr lang="ru-RU" sz="20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algn="ctr"/>
            <a:r>
              <a:rPr lang="ru-RU" sz="3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Владимир Волохов</a:t>
            </a:r>
          </a:p>
          <a:p>
            <a:pPr algn="ctr"/>
            <a:r>
              <a:rPr lang="ru-RU" sz="3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физический факультет, лаборатория «Цифровые цепи и сигналы», </a:t>
            </a:r>
            <a:r>
              <a:rPr lang="en-US" sz="3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volokhov.blogspot.com</a:t>
            </a:r>
            <a:endParaRPr lang="ru-RU" sz="3000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4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22075"/>
            <a:ext cx="900115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Проблема нелинейной гипотезы в детектировании автомобилей</a:t>
            </a:r>
            <a:endParaRPr lang="ru-RU" sz="3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2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86257" y="2364893"/>
            <a:ext cx="2857500" cy="14097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983995" y="2449536"/>
            <a:ext cx="1540333" cy="979464"/>
          </a:xfrm>
          <a:prstGeom prst="rect">
            <a:avLst/>
          </a:prstGeom>
          <a:solidFill>
            <a:srgbClr val="92D050"/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cs typeface="Arial"/>
              </a:rPr>
              <a:t>Алгоритм обучения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cs typeface="Arial"/>
            </a:endParaRPr>
          </a:p>
        </p:txBody>
      </p:sp>
      <p:cxnSp>
        <p:nvCxnSpPr>
          <p:cNvPr id="44" name="Straight Arrow Connector 3"/>
          <p:cNvCxnSpPr/>
          <p:nvPr/>
        </p:nvCxnSpPr>
        <p:spPr>
          <a:xfrm flipH="1">
            <a:off x="4887389" y="2953271"/>
            <a:ext cx="952590" cy="0"/>
          </a:xfrm>
          <a:prstGeom prst="straightConnector1">
            <a:avLst/>
          </a:prstGeom>
          <a:noFill/>
          <a:ln w="28575" cap="flat" cmpd="sng" algn="ctr">
            <a:solidFill>
              <a:srgbClr val="3366CC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46" name="Multiply 19"/>
          <p:cNvSpPr>
            <a:spLocks noChangeAspect="1"/>
          </p:cNvSpPr>
          <p:nvPr/>
        </p:nvSpPr>
        <p:spPr>
          <a:xfrm>
            <a:off x="3084776" y="2755766"/>
            <a:ext cx="156462" cy="161374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7" name="Multiply 20"/>
          <p:cNvSpPr>
            <a:spLocks noChangeAspect="1"/>
          </p:cNvSpPr>
          <p:nvPr/>
        </p:nvSpPr>
        <p:spPr>
          <a:xfrm>
            <a:off x="4236329" y="3217114"/>
            <a:ext cx="156462" cy="161374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07635" y="5795972"/>
            <a:ext cx="1164165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ru-RU" dirty="0" smtClean="0"/>
              <a:t>Пиксель 1</a:t>
            </a:r>
            <a:endParaRPr lang="en-US" baseline="-25000" dirty="0"/>
          </a:p>
        </p:txBody>
      </p:sp>
      <p:cxnSp>
        <p:nvCxnSpPr>
          <p:cNvPr id="50" name="Straight Arrow Connector 50"/>
          <p:cNvCxnSpPr/>
          <p:nvPr/>
        </p:nvCxnSpPr>
        <p:spPr>
          <a:xfrm flipV="1">
            <a:off x="695857" y="3780307"/>
            <a:ext cx="0" cy="21246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1"/>
          <p:cNvCxnSpPr/>
          <p:nvPr/>
        </p:nvCxnSpPr>
        <p:spPr>
          <a:xfrm>
            <a:off x="587075" y="5751822"/>
            <a:ext cx="3173431" cy="0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16200000">
            <a:off x="-145896" y="4618505"/>
            <a:ext cx="1164165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ru-RU" dirty="0" smtClean="0"/>
              <a:t>Пиксель 2</a:t>
            </a:r>
            <a:endParaRPr lang="en-US" baseline="-25000" dirty="0"/>
          </a:p>
        </p:txBody>
      </p:sp>
      <p:sp>
        <p:nvSpPr>
          <p:cNvPr id="55" name="Plus 116"/>
          <p:cNvSpPr>
            <a:spLocks/>
          </p:cNvSpPr>
          <p:nvPr/>
        </p:nvSpPr>
        <p:spPr>
          <a:xfrm>
            <a:off x="2028784" y="4068449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grpSp>
        <p:nvGrpSpPr>
          <p:cNvPr id="2" name="Group 50"/>
          <p:cNvGrpSpPr/>
          <p:nvPr/>
        </p:nvGrpSpPr>
        <p:grpSpPr>
          <a:xfrm>
            <a:off x="3793159" y="4442144"/>
            <a:ext cx="2074985" cy="643040"/>
            <a:chOff x="2832540" y="2876490"/>
            <a:chExt cx="2401162" cy="716090"/>
          </a:xfrm>
        </p:grpSpPr>
        <p:sp>
          <p:nvSpPr>
            <p:cNvPr id="57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mic Sans MS" pitchFamily="66" charset="0"/>
                <a:ea typeface="맑은 고딕"/>
              </a:endParaRPr>
            </a:p>
          </p:txBody>
        </p:sp>
        <p:sp>
          <p:nvSpPr>
            <p:cNvPr id="58" name="Text Box 572"/>
            <p:cNvSpPr txBox="1">
              <a:spLocks noChangeArrowheads="1"/>
            </p:cNvSpPr>
            <p:nvPr/>
          </p:nvSpPr>
          <p:spPr bwMode="auto">
            <a:xfrm>
              <a:off x="3061142" y="2876490"/>
              <a:ext cx="1797853" cy="41128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kern="0" dirty="0" smtClean="0">
                  <a:latin typeface="Comic Sans MS" pitchFamily="66" charset="0"/>
                </a:rPr>
                <a:t>Автомобиль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itchFamily="66" charset="0"/>
              </a:endParaRPr>
            </a:p>
          </p:txBody>
        </p:sp>
        <p:sp>
          <p:nvSpPr>
            <p:cNvPr id="59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  <p:sp>
          <p:nvSpPr>
            <p:cNvPr id="60" name="Text Box 572"/>
            <p:cNvSpPr txBox="1">
              <a:spLocks noChangeArrowheads="1"/>
            </p:cNvSpPr>
            <p:nvPr/>
          </p:nvSpPr>
          <p:spPr bwMode="auto">
            <a:xfrm>
              <a:off x="3061142" y="3181292"/>
              <a:ext cx="2172560" cy="41128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kern="0" dirty="0" smtClean="0">
                  <a:latin typeface="Comic Sans MS" pitchFamily="66" charset="0"/>
                </a:rPr>
                <a:t>Не автомобиль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sp>
        <p:nvSpPr>
          <p:cNvPr id="62" name="Plus 112"/>
          <p:cNvSpPr>
            <a:spLocks/>
          </p:cNvSpPr>
          <p:nvPr/>
        </p:nvSpPr>
        <p:spPr>
          <a:xfrm>
            <a:off x="2259260" y="4747976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5" name="Minus 122"/>
          <p:cNvSpPr/>
          <p:nvPr/>
        </p:nvSpPr>
        <p:spPr>
          <a:xfrm>
            <a:off x="1477871" y="530425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Minus 119"/>
          <p:cNvSpPr/>
          <p:nvPr/>
        </p:nvSpPr>
        <p:spPr>
          <a:xfrm>
            <a:off x="885654" y="4759676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537893" y="3573016"/>
            <a:ext cx="1374094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latin typeface="Comic Sans MS" pitchFamily="66" charset="0"/>
              </a:rPr>
              <a:t>Пиксель 2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519499" y="2204864"/>
            <a:ext cx="1337226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latin typeface="Comic Sans MS" pitchFamily="66" charset="0"/>
              </a:rPr>
              <a:t>Пиксель 1</a:t>
            </a:r>
            <a:endParaRPr lang="en-US" baseline="-25000" dirty="0">
              <a:latin typeface="Comic Sans MS" pitchFamily="66" charset="0"/>
            </a:endParaRPr>
          </a:p>
        </p:txBody>
      </p:sp>
      <p:cxnSp>
        <p:nvCxnSpPr>
          <p:cNvPr id="73" name="Прямая со стрелкой 72"/>
          <p:cNvCxnSpPr>
            <a:stCxn id="70" idx="0"/>
            <a:endCxn id="47" idx="2"/>
          </p:cNvCxnSpPr>
          <p:nvPr/>
        </p:nvCxnSpPr>
        <p:spPr>
          <a:xfrm flipH="1" flipV="1">
            <a:off x="4355213" y="3339730"/>
            <a:ext cx="869727" cy="233286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 стрелкой 79"/>
          <p:cNvCxnSpPr>
            <a:stCxn id="71" idx="2"/>
            <a:endCxn id="46" idx="0"/>
          </p:cNvCxnSpPr>
          <p:nvPr/>
        </p:nvCxnSpPr>
        <p:spPr>
          <a:xfrm>
            <a:off x="2188112" y="2574196"/>
            <a:ext cx="934242" cy="22032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lus 33"/>
          <p:cNvSpPr>
            <a:spLocks/>
          </p:cNvSpPr>
          <p:nvPr/>
        </p:nvSpPr>
        <p:spPr>
          <a:xfrm>
            <a:off x="2920613" y="4900263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7" name="Plus 34"/>
          <p:cNvSpPr>
            <a:spLocks/>
          </p:cNvSpPr>
          <p:nvPr/>
        </p:nvSpPr>
        <p:spPr>
          <a:xfrm>
            <a:off x="1774448" y="4612643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8" name="Plus 35"/>
          <p:cNvSpPr>
            <a:spLocks/>
          </p:cNvSpPr>
          <p:nvPr/>
        </p:nvSpPr>
        <p:spPr>
          <a:xfrm>
            <a:off x="2629028" y="428760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9" name="Plus 39"/>
          <p:cNvSpPr>
            <a:spLocks/>
          </p:cNvSpPr>
          <p:nvPr/>
        </p:nvSpPr>
        <p:spPr>
          <a:xfrm>
            <a:off x="2377028" y="381597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0" name="Plus 40"/>
          <p:cNvSpPr>
            <a:spLocks/>
          </p:cNvSpPr>
          <p:nvPr/>
        </p:nvSpPr>
        <p:spPr>
          <a:xfrm>
            <a:off x="3045700" y="394197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1" name="Plus 41"/>
          <p:cNvSpPr>
            <a:spLocks/>
          </p:cNvSpPr>
          <p:nvPr/>
        </p:nvSpPr>
        <p:spPr>
          <a:xfrm>
            <a:off x="3167872" y="450985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5" name="Minus 42"/>
          <p:cNvSpPr/>
          <p:nvPr/>
        </p:nvSpPr>
        <p:spPr>
          <a:xfrm>
            <a:off x="994429" y="5259223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Minus 43"/>
          <p:cNvSpPr/>
          <p:nvPr/>
        </p:nvSpPr>
        <p:spPr>
          <a:xfrm>
            <a:off x="1083027" y="4260193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Minus 44"/>
          <p:cNvSpPr/>
          <p:nvPr/>
        </p:nvSpPr>
        <p:spPr>
          <a:xfrm>
            <a:off x="1383985" y="452122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Minus 45"/>
          <p:cNvSpPr/>
          <p:nvPr/>
        </p:nvSpPr>
        <p:spPr>
          <a:xfrm>
            <a:off x="1192745" y="384858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Minus 46"/>
          <p:cNvSpPr/>
          <p:nvPr/>
        </p:nvSpPr>
        <p:spPr>
          <a:xfrm>
            <a:off x="1493703" y="4109616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Minus 47"/>
          <p:cNvSpPr/>
          <p:nvPr/>
        </p:nvSpPr>
        <p:spPr>
          <a:xfrm>
            <a:off x="1320917" y="500182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Minus 49"/>
          <p:cNvSpPr/>
          <p:nvPr/>
        </p:nvSpPr>
        <p:spPr>
          <a:xfrm>
            <a:off x="2335439" y="537027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Minus 52"/>
          <p:cNvSpPr/>
          <p:nvPr/>
        </p:nvSpPr>
        <p:spPr>
          <a:xfrm>
            <a:off x="1902745" y="515911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Minus 53"/>
          <p:cNvSpPr/>
          <p:nvPr/>
        </p:nvSpPr>
        <p:spPr>
          <a:xfrm>
            <a:off x="1931198" y="5455746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Minus 54"/>
          <p:cNvSpPr/>
          <p:nvPr/>
        </p:nvSpPr>
        <p:spPr>
          <a:xfrm>
            <a:off x="2825363" y="5487823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Minus 55"/>
          <p:cNvSpPr/>
          <p:nvPr/>
        </p:nvSpPr>
        <p:spPr>
          <a:xfrm>
            <a:off x="3202450" y="532926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Minus 56"/>
          <p:cNvSpPr/>
          <p:nvPr/>
        </p:nvSpPr>
        <p:spPr>
          <a:xfrm>
            <a:off x="2634863" y="519694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Полилиния 75"/>
          <p:cNvSpPr/>
          <p:nvPr/>
        </p:nvSpPr>
        <p:spPr>
          <a:xfrm>
            <a:off x="1562100" y="3752850"/>
            <a:ext cx="1924050" cy="1489075"/>
          </a:xfrm>
          <a:custGeom>
            <a:avLst/>
            <a:gdLst>
              <a:gd name="connsiteX0" fmla="*/ 381000 w 1924050"/>
              <a:gd name="connsiteY0" fmla="*/ 0 h 1489075"/>
              <a:gd name="connsiteX1" fmla="*/ 171450 w 1924050"/>
              <a:gd name="connsiteY1" fmla="*/ 685800 h 1489075"/>
              <a:gd name="connsiteX2" fmla="*/ 114300 w 1924050"/>
              <a:gd name="connsiteY2" fmla="*/ 1181100 h 1489075"/>
              <a:gd name="connsiteX3" fmla="*/ 857250 w 1924050"/>
              <a:gd name="connsiteY3" fmla="*/ 1428750 h 1489075"/>
              <a:gd name="connsiteX4" fmla="*/ 1924050 w 1924050"/>
              <a:gd name="connsiteY4" fmla="*/ 1466850 h 148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4050" h="1489075">
                <a:moveTo>
                  <a:pt x="381000" y="0"/>
                </a:moveTo>
                <a:cubicBezTo>
                  <a:pt x="298450" y="244475"/>
                  <a:pt x="215900" y="488950"/>
                  <a:pt x="171450" y="685800"/>
                </a:cubicBezTo>
                <a:cubicBezTo>
                  <a:pt x="127000" y="882650"/>
                  <a:pt x="0" y="1057275"/>
                  <a:pt x="114300" y="1181100"/>
                </a:cubicBezTo>
                <a:cubicBezTo>
                  <a:pt x="228600" y="1304925"/>
                  <a:pt x="555625" y="1381125"/>
                  <a:pt x="857250" y="1428750"/>
                </a:cubicBezTo>
                <a:cubicBezTo>
                  <a:pt x="1158875" y="1476375"/>
                  <a:pt x="1711325" y="1489075"/>
                  <a:pt x="1924050" y="1466850"/>
                </a:cubicBezTo>
              </a:path>
            </a:pathLst>
          </a:cu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4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10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77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TextBox 77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22075"/>
            <a:ext cx="900115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Проблема нелинейной гипотезы в детектировании автомобилей</a:t>
            </a:r>
            <a:endParaRPr lang="ru-RU" sz="3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42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86257" y="2364893"/>
            <a:ext cx="2857500" cy="14097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983995" y="2449536"/>
            <a:ext cx="1540333" cy="979464"/>
          </a:xfrm>
          <a:prstGeom prst="rect">
            <a:avLst/>
          </a:prstGeom>
          <a:solidFill>
            <a:srgbClr val="92D050"/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cs typeface="Arial"/>
              </a:rPr>
              <a:t>Алгоритм обучения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cs typeface="Arial"/>
            </a:endParaRPr>
          </a:p>
        </p:txBody>
      </p:sp>
      <p:cxnSp>
        <p:nvCxnSpPr>
          <p:cNvPr id="44" name="Straight Arrow Connector 3"/>
          <p:cNvCxnSpPr/>
          <p:nvPr/>
        </p:nvCxnSpPr>
        <p:spPr>
          <a:xfrm flipH="1">
            <a:off x="4887389" y="2953271"/>
            <a:ext cx="952590" cy="0"/>
          </a:xfrm>
          <a:prstGeom prst="straightConnector1">
            <a:avLst/>
          </a:prstGeom>
          <a:noFill/>
          <a:ln w="28575" cap="flat" cmpd="sng" algn="ctr">
            <a:solidFill>
              <a:srgbClr val="3366CC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46" name="Multiply 19"/>
          <p:cNvSpPr>
            <a:spLocks noChangeAspect="1"/>
          </p:cNvSpPr>
          <p:nvPr/>
        </p:nvSpPr>
        <p:spPr>
          <a:xfrm>
            <a:off x="3084776" y="2755766"/>
            <a:ext cx="156462" cy="161374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7" name="Multiply 20"/>
          <p:cNvSpPr>
            <a:spLocks noChangeAspect="1"/>
          </p:cNvSpPr>
          <p:nvPr/>
        </p:nvSpPr>
        <p:spPr>
          <a:xfrm>
            <a:off x="4236329" y="3217114"/>
            <a:ext cx="156462" cy="161374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07635" y="5795972"/>
            <a:ext cx="1164165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ru-RU" dirty="0" smtClean="0"/>
              <a:t>Пиксель 1</a:t>
            </a:r>
            <a:endParaRPr lang="en-US" baseline="-25000" dirty="0"/>
          </a:p>
        </p:txBody>
      </p:sp>
      <p:cxnSp>
        <p:nvCxnSpPr>
          <p:cNvPr id="50" name="Straight Arrow Connector 50"/>
          <p:cNvCxnSpPr/>
          <p:nvPr/>
        </p:nvCxnSpPr>
        <p:spPr>
          <a:xfrm flipV="1">
            <a:off x="695857" y="3780307"/>
            <a:ext cx="0" cy="21246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1"/>
          <p:cNvCxnSpPr/>
          <p:nvPr/>
        </p:nvCxnSpPr>
        <p:spPr>
          <a:xfrm>
            <a:off x="587075" y="5751822"/>
            <a:ext cx="3173431" cy="0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16200000">
            <a:off x="-145896" y="4618505"/>
            <a:ext cx="1164165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ru-RU" dirty="0" smtClean="0"/>
              <a:t>Пиксель 2</a:t>
            </a:r>
            <a:endParaRPr lang="en-US" baseline="-25000" dirty="0"/>
          </a:p>
        </p:txBody>
      </p:sp>
      <p:sp>
        <p:nvSpPr>
          <p:cNvPr id="55" name="Plus 116"/>
          <p:cNvSpPr>
            <a:spLocks/>
          </p:cNvSpPr>
          <p:nvPr/>
        </p:nvSpPr>
        <p:spPr>
          <a:xfrm>
            <a:off x="2028784" y="4068449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grpSp>
        <p:nvGrpSpPr>
          <p:cNvPr id="2" name="Group 50"/>
          <p:cNvGrpSpPr/>
          <p:nvPr/>
        </p:nvGrpSpPr>
        <p:grpSpPr>
          <a:xfrm>
            <a:off x="3793159" y="4442144"/>
            <a:ext cx="2074985" cy="643040"/>
            <a:chOff x="2832540" y="2876490"/>
            <a:chExt cx="2401162" cy="716090"/>
          </a:xfrm>
        </p:grpSpPr>
        <p:sp>
          <p:nvSpPr>
            <p:cNvPr id="57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mic Sans MS" pitchFamily="66" charset="0"/>
                <a:ea typeface="맑은 고딕"/>
              </a:endParaRPr>
            </a:p>
          </p:txBody>
        </p:sp>
        <p:sp>
          <p:nvSpPr>
            <p:cNvPr id="58" name="Text Box 572"/>
            <p:cNvSpPr txBox="1">
              <a:spLocks noChangeArrowheads="1"/>
            </p:cNvSpPr>
            <p:nvPr/>
          </p:nvSpPr>
          <p:spPr bwMode="auto">
            <a:xfrm>
              <a:off x="3061142" y="2876490"/>
              <a:ext cx="1797853" cy="41128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kern="0" dirty="0" smtClean="0">
                  <a:latin typeface="Comic Sans MS" pitchFamily="66" charset="0"/>
                </a:rPr>
                <a:t>Автомобиль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itchFamily="66" charset="0"/>
              </a:endParaRPr>
            </a:p>
          </p:txBody>
        </p:sp>
        <p:sp>
          <p:nvSpPr>
            <p:cNvPr id="59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  <p:sp>
          <p:nvSpPr>
            <p:cNvPr id="60" name="Text Box 572"/>
            <p:cNvSpPr txBox="1">
              <a:spLocks noChangeArrowheads="1"/>
            </p:cNvSpPr>
            <p:nvPr/>
          </p:nvSpPr>
          <p:spPr bwMode="auto">
            <a:xfrm>
              <a:off x="3061142" y="3181292"/>
              <a:ext cx="2172560" cy="41128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kern="0" dirty="0" smtClean="0">
                  <a:latin typeface="Comic Sans MS" pitchFamily="66" charset="0"/>
                </a:rPr>
                <a:t>Не автомобиль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sp>
        <p:nvSpPr>
          <p:cNvPr id="62" name="Plus 112"/>
          <p:cNvSpPr>
            <a:spLocks/>
          </p:cNvSpPr>
          <p:nvPr/>
        </p:nvSpPr>
        <p:spPr>
          <a:xfrm>
            <a:off x="2259260" y="4747976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5" name="Minus 122"/>
          <p:cNvSpPr/>
          <p:nvPr/>
        </p:nvSpPr>
        <p:spPr>
          <a:xfrm>
            <a:off x="1477871" y="530425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Minus 119"/>
          <p:cNvSpPr/>
          <p:nvPr/>
        </p:nvSpPr>
        <p:spPr>
          <a:xfrm>
            <a:off x="885654" y="4759676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537893" y="3573016"/>
            <a:ext cx="1374094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latin typeface="Comic Sans MS" pitchFamily="66" charset="0"/>
              </a:rPr>
              <a:t>Пиксель 2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519499" y="2204864"/>
            <a:ext cx="1337226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latin typeface="Comic Sans MS" pitchFamily="66" charset="0"/>
              </a:rPr>
              <a:t>Пиксель 1</a:t>
            </a:r>
            <a:endParaRPr lang="en-US" baseline="-25000" dirty="0">
              <a:latin typeface="Comic Sans MS" pitchFamily="66" charset="0"/>
            </a:endParaRPr>
          </a:p>
        </p:txBody>
      </p:sp>
      <p:cxnSp>
        <p:nvCxnSpPr>
          <p:cNvPr id="73" name="Прямая со стрелкой 72"/>
          <p:cNvCxnSpPr>
            <a:stCxn id="70" idx="0"/>
            <a:endCxn id="47" idx="2"/>
          </p:cNvCxnSpPr>
          <p:nvPr/>
        </p:nvCxnSpPr>
        <p:spPr>
          <a:xfrm flipH="1" flipV="1">
            <a:off x="4355213" y="3339730"/>
            <a:ext cx="869727" cy="233286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 стрелкой 79"/>
          <p:cNvCxnSpPr>
            <a:stCxn id="71" idx="2"/>
            <a:endCxn id="46" idx="0"/>
          </p:cNvCxnSpPr>
          <p:nvPr/>
        </p:nvCxnSpPr>
        <p:spPr>
          <a:xfrm>
            <a:off x="2188112" y="2574196"/>
            <a:ext cx="934242" cy="22032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lus 33"/>
          <p:cNvSpPr>
            <a:spLocks/>
          </p:cNvSpPr>
          <p:nvPr/>
        </p:nvSpPr>
        <p:spPr>
          <a:xfrm>
            <a:off x="2920613" y="4900263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7" name="Plus 34"/>
          <p:cNvSpPr>
            <a:spLocks/>
          </p:cNvSpPr>
          <p:nvPr/>
        </p:nvSpPr>
        <p:spPr>
          <a:xfrm>
            <a:off x="1774448" y="4612643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8" name="Plus 35"/>
          <p:cNvSpPr>
            <a:spLocks/>
          </p:cNvSpPr>
          <p:nvPr/>
        </p:nvSpPr>
        <p:spPr>
          <a:xfrm>
            <a:off x="2629028" y="428760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9" name="Plus 39"/>
          <p:cNvSpPr>
            <a:spLocks/>
          </p:cNvSpPr>
          <p:nvPr/>
        </p:nvSpPr>
        <p:spPr>
          <a:xfrm>
            <a:off x="2377028" y="381597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0" name="Plus 40"/>
          <p:cNvSpPr>
            <a:spLocks/>
          </p:cNvSpPr>
          <p:nvPr/>
        </p:nvSpPr>
        <p:spPr>
          <a:xfrm>
            <a:off x="3045700" y="394197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1" name="Plus 41"/>
          <p:cNvSpPr>
            <a:spLocks/>
          </p:cNvSpPr>
          <p:nvPr/>
        </p:nvSpPr>
        <p:spPr>
          <a:xfrm>
            <a:off x="3167872" y="450985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5" name="Minus 42"/>
          <p:cNvSpPr/>
          <p:nvPr/>
        </p:nvSpPr>
        <p:spPr>
          <a:xfrm>
            <a:off x="994429" y="5259223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Minus 43"/>
          <p:cNvSpPr/>
          <p:nvPr/>
        </p:nvSpPr>
        <p:spPr>
          <a:xfrm>
            <a:off x="1083027" y="4260193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Minus 44"/>
          <p:cNvSpPr/>
          <p:nvPr/>
        </p:nvSpPr>
        <p:spPr>
          <a:xfrm>
            <a:off x="1383985" y="452122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Minus 45"/>
          <p:cNvSpPr/>
          <p:nvPr/>
        </p:nvSpPr>
        <p:spPr>
          <a:xfrm>
            <a:off x="1192745" y="384858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Minus 46"/>
          <p:cNvSpPr/>
          <p:nvPr/>
        </p:nvSpPr>
        <p:spPr>
          <a:xfrm>
            <a:off x="1493703" y="4109616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Minus 47"/>
          <p:cNvSpPr/>
          <p:nvPr/>
        </p:nvSpPr>
        <p:spPr>
          <a:xfrm>
            <a:off x="1320917" y="500182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Minus 49"/>
          <p:cNvSpPr/>
          <p:nvPr/>
        </p:nvSpPr>
        <p:spPr>
          <a:xfrm>
            <a:off x="2335439" y="537027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Minus 52"/>
          <p:cNvSpPr/>
          <p:nvPr/>
        </p:nvSpPr>
        <p:spPr>
          <a:xfrm>
            <a:off x="1902745" y="515911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Minus 53"/>
          <p:cNvSpPr/>
          <p:nvPr/>
        </p:nvSpPr>
        <p:spPr>
          <a:xfrm>
            <a:off x="1931198" y="5455746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Minus 54"/>
          <p:cNvSpPr/>
          <p:nvPr/>
        </p:nvSpPr>
        <p:spPr>
          <a:xfrm>
            <a:off x="2825363" y="5487823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Minus 55"/>
          <p:cNvSpPr/>
          <p:nvPr/>
        </p:nvSpPr>
        <p:spPr>
          <a:xfrm>
            <a:off x="3202450" y="532926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Minus 56"/>
          <p:cNvSpPr/>
          <p:nvPr/>
        </p:nvSpPr>
        <p:spPr>
          <a:xfrm>
            <a:off x="2634863" y="519694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6" name="Полилиния 75"/>
          <p:cNvSpPr/>
          <p:nvPr/>
        </p:nvSpPr>
        <p:spPr>
          <a:xfrm>
            <a:off x="1562100" y="3752850"/>
            <a:ext cx="1924050" cy="1489075"/>
          </a:xfrm>
          <a:custGeom>
            <a:avLst/>
            <a:gdLst>
              <a:gd name="connsiteX0" fmla="*/ 381000 w 1924050"/>
              <a:gd name="connsiteY0" fmla="*/ 0 h 1489075"/>
              <a:gd name="connsiteX1" fmla="*/ 171450 w 1924050"/>
              <a:gd name="connsiteY1" fmla="*/ 685800 h 1489075"/>
              <a:gd name="connsiteX2" fmla="*/ 114300 w 1924050"/>
              <a:gd name="connsiteY2" fmla="*/ 1181100 h 1489075"/>
              <a:gd name="connsiteX3" fmla="*/ 857250 w 1924050"/>
              <a:gd name="connsiteY3" fmla="*/ 1428750 h 1489075"/>
              <a:gd name="connsiteX4" fmla="*/ 1924050 w 1924050"/>
              <a:gd name="connsiteY4" fmla="*/ 1466850 h 148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4050" h="1489075">
                <a:moveTo>
                  <a:pt x="381000" y="0"/>
                </a:moveTo>
                <a:cubicBezTo>
                  <a:pt x="298450" y="244475"/>
                  <a:pt x="215900" y="488950"/>
                  <a:pt x="171450" y="685800"/>
                </a:cubicBezTo>
                <a:cubicBezTo>
                  <a:pt x="127000" y="882650"/>
                  <a:pt x="0" y="1057275"/>
                  <a:pt x="114300" y="1181100"/>
                </a:cubicBezTo>
                <a:cubicBezTo>
                  <a:pt x="228600" y="1304925"/>
                  <a:pt x="555625" y="1381125"/>
                  <a:pt x="857250" y="1428750"/>
                </a:cubicBezTo>
                <a:cubicBezTo>
                  <a:pt x="1158875" y="1476375"/>
                  <a:pt x="1711325" y="1489075"/>
                  <a:pt x="1924050" y="1466850"/>
                </a:cubicBezTo>
              </a:path>
            </a:pathLst>
          </a:cu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5" name="Text Box 4"/>
          <p:cNvSpPr txBox="1">
            <a:spLocks noChangeArrowheads="1"/>
          </p:cNvSpPr>
          <p:nvPr/>
        </p:nvSpPr>
        <p:spPr bwMode="auto">
          <a:xfrm>
            <a:off x="6344885" y="4228420"/>
            <a:ext cx="2691611" cy="784756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none" lIns="91365" tIns="45683" rIns="91365" bIns="45683">
            <a:spAutoFit/>
          </a:bodyPr>
          <a:lstStyle/>
          <a:p>
            <a:r>
              <a:rPr lang="ru-RU" sz="1500" dirty="0" smtClean="0">
                <a:latin typeface="Comic Sans MS" pitchFamily="66" charset="0"/>
              </a:rPr>
              <a:t>Изображение размера </a:t>
            </a:r>
          </a:p>
          <a:p>
            <a:r>
              <a:rPr lang="en-US" sz="1500" dirty="0" smtClean="0">
                <a:latin typeface="Comic Sans MS" pitchFamily="66" charset="0"/>
              </a:rPr>
              <a:t>50 x 50 </a:t>
            </a:r>
            <a:r>
              <a:rPr lang="ru-RU" sz="1500" dirty="0" smtClean="0">
                <a:latin typeface="Comic Sans MS" pitchFamily="66" charset="0"/>
              </a:rPr>
              <a:t>пикселей</a:t>
            </a:r>
            <a:r>
              <a:rPr lang="en-US" sz="1500" dirty="0" smtClean="0">
                <a:latin typeface="Comic Sans MS" pitchFamily="66" charset="0"/>
                <a:sym typeface="Wingdings" pitchFamily="2" charset="2"/>
              </a:rPr>
              <a:t>→ 2500 </a:t>
            </a:r>
            <a:r>
              <a:rPr lang="ru-RU" sz="1500" dirty="0" smtClean="0">
                <a:latin typeface="Comic Sans MS" pitchFamily="66" charset="0"/>
                <a:sym typeface="Wingdings" pitchFamily="2" charset="2"/>
              </a:rPr>
              <a:t> </a:t>
            </a:r>
          </a:p>
          <a:p>
            <a:r>
              <a:rPr lang="ru-RU" sz="1500" dirty="0" smtClean="0">
                <a:latin typeface="Comic Sans MS" pitchFamily="66" charset="0"/>
                <a:sym typeface="Wingdings" pitchFamily="2" charset="2"/>
              </a:rPr>
              <a:t>пикселей </a:t>
            </a:r>
            <a:r>
              <a:rPr lang="en-US" sz="1500" dirty="0" smtClean="0">
                <a:latin typeface="Comic Sans MS" pitchFamily="66" charset="0"/>
                <a:sym typeface="Wingdings" pitchFamily="2" charset="2"/>
              </a:rPr>
              <a:t>(7500 </a:t>
            </a:r>
            <a:r>
              <a:rPr lang="ru-RU" sz="1500" dirty="0" smtClean="0">
                <a:latin typeface="Comic Sans MS" pitchFamily="66" charset="0"/>
                <a:sym typeface="Wingdings" pitchFamily="2" charset="2"/>
              </a:rPr>
              <a:t>если </a:t>
            </a:r>
            <a:r>
              <a:rPr lang="en-US" sz="1500" dirty="0" smtClean="0">
                <a:latin typeface="Comic Sans MS" pitchFamily="66" charset="0"/>
                <a:sym typeface="Wingdings" pitchFamily="2" charset="2"/>
              </a:rPr>
              <a:t>RGB)</a:t>
            </a:r>
            <a:endParaRPr lang="en-US" sz="1500" dirty="0">
              <a:latin typeface="Comic Sans MS" pitchFamily="66" charset="0"/>
            </a:endParaRPr>
          </a:p>
        </p:txBody>
      </p:sp>
      <p:sp>
        <p:nvSpPr>
          <p:cNvPr id="86" name="Text Box 4"/>
          <p:cNvSpPr txBox="1">
            <a:spLocks noChangeArrowheads="1"/>
          </p:cNvSpPr>
          <p:nvPr/>
        </p:nvSpPr>
        <p:spPr bwMode="auto">
          <a:xfrm>
            <a:off x="3851920" y="5554181"/>
            <a:ext cx="5184576" cy="55392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1500" dirty="0" smtClean="0">
                <a:latin typeface="Comic Sans MS" pitchFamily="66" charset="0"/>
              </a:rPr>
              <a:t>Квадратичных признаков</a:t>
            </a:r>
            <a:r>
              <a:rPr lang="en-US" sz="1500" dirty="0" smtClean="0">
                <a:latin typeface="Comic Sans MS" pitchFamily="66" charset="0"/>
              </a:rPr>
              <a:t> </a:t>
            </a:r>
            <a:r>
              <a:rPr lang="ru-RU" sz="1500" dirty="0" smtClean="0">
                <a:latin typeface="Comic Sans MS" pitchFamily="66" charset="0"/>
              </a:rPr>
              <a:t>(</a:t>
            </a:r>
            <a:r>
              <a:rPr lang="en-US" sz="1500" dirty="0" smtClean="0">
                <a:latin typeface="Comic Sans MS" pitchFamily="66" charset="0"/>
              </a:rPr>
              <a:t>x</a:t>
            </a:r>
            <a:r>
              <a:rPr lang="en-US" sz="1500" baseline="-25000" dirty="0" smtClean="0">
                <a:latin typeface="Comic Sans MS" pitchFamily="66" charset="0"/>
              </a:rPr>
              <a:t>i</a:t>
            </a:r>
            <a:r>
              <a:rPr lang="en-US" sz="1500" dirty="0" smtClean="0">
                <a:latin typeface="Comic Sans MS" pitchFamily="66" charset="0"/>
              </a:rPr>
              <a:t>*</a:t>
            </a:r>
            <a:r>
              <a:rPr lang="en-US" sz="1500" dirty="0" err="1" smtClean="0">
                <a:latin typeface="Comic Sans MS" pitchFamily="66" charset="0"/>
              </a:rPr>
              <a:t>x</a:t>
            </a:r>
            <a:r>
              <a:rPr lang="en-US" sz="1500" baseline="-25000" dirty="0" err="1" smtClean="0">
                <a:latin typeface="Comic Sans MS" pitchFamily="66" charset="0"/>
              </a:rPr>
              <a:t>j</a:t>
            </a:r>
            <a:r>
              <a:rPr lang="ru-RU" sz="1500" dirty="0" smtClean="0">
                <a:latin typeface="Comic Sans MS" pitchFamily="66" charset="0"/>
              </a:rPr>
              <a:t>): </a:t>
            </a:r>
            <a:r>
              <a:rPr lang="en-US" sz="1500" dirty="0" smtClean="0">
                <a:latin typeface="Comic Sans MS" pitchFamily="66" charset="0"/>
              </a:rPr>
              <a:t>≈</a:t>
            </a:r>
            <a:r>
              <a:rPr lang="ru-RU" sz="1500" dirty="0" smtClean="0">
                <a:latin typeface="Comic Sans MS" pitchFamily="66" charset="0"/>
              </a:rPr>
              <a:t> 3 миллионов признаков</a:t>
            </a:r>
            <a:endParaRPr lang="en-US" sz="1500" dirty="0">
              <a:latin typeface="Comic Sans MS" pitchFamily="66" charset="0"/>
            </a:endParaRPr>
          </a:p>
        </p:txBody>
      </p:sp>
      <p:sp>
        <p:nvSpPr>
          <p:cNvPr id="74" name="Text Box 4"/>
          <p:cNvSpPr txBox="1">
            <a:spLocks noChangeArrowheads="1"/>
          </p:cNvSpPr>
          <p:nvPr/>
        </p:nvSpPr>
        <p:spPr bwMode="auto">
          <a:xfrm>
            <a:off x="3851920" y="5122133"/>
            <a:ext cx="5184576" cy="32309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en-US" sz="1500" dirty="0" smtClean="0">
                <a:latin typeface="Comic Sans MS" pitchFamily="66" charset="0"/>
              </a:rPr>
              <a:t>x = [</a:t>
            </a:r>
            <a:r>
              <a:rPr lang="ru-RU" sz="1500" dirty="0" smtClean="0">
                <a:latin typeface="Comic Sans MS" pitchFamily="66" charset="0"/>
              </a:rPr>
              <a:t>инт. пикс. 1</a:t>
            </a:r>
            <a:r>
              <a:rPr lang="en-US" sz="1500" dirty="0" smtClean="0">
                <a:latin typeface="Comic Sans MS" pitchFamily="66" charset="0"/>
              </a:rPr>
              <a:t>,</a:t>
            </a:r>
            <a:r>
              <a:rPr lang="ru-RU" sz="1500" dirty="0" smtClean="0">
                <a:latin typeface="Comic Sans MS" pitchFamily="66" charset="0"/>
              </a:rPr>
              <a:t> инт. пикс. 2</a:t>
            </a:r>
            <a:r>
              <a:rPr lang="en-US" sz="1500" dirty="0" smtClean="0">
                <a:latin typeface="Comic Sans MS" pitchFamily="66" charset="0"/>
              </a:rPr>
              <a:t>, …, </a:t>
            </a:r>
            <a:r>
              <a:rPr lang="ru-RU" sz="1500" dirty="0" smtClean="0">
                <a:latin typeface="Comic Sans MS" pitchFamily="66" charset="0"/>
              </a:rPr>
              <a:t>инт. пикс. </a:t>
            </a:r>
            <a:r>
              <a:rPr lang="en-US" sz="1500" dirty="0" smtClean="0">
                <a:latin typeface="Comic Sans MS" pitchFamily="66" charset="0"/>
              </a:rPr>
              <a:t>2500]</a:t>
            </a:r>
            <a:r>
              <a:rPr lang="en-US" sz="1500" baseline="30000" dirty="0" smtClean="0">
                <a:latin typeface="Comic Sans MS" pitchFamily="66" charset="0"/>
              </a:rPr>
              <a:t>T</a:t>
            </a:r>
            <a:endParaRPr lang="en-US" sz="1500" baseline="-25000" dirty="0">
              <a:latin typeface="Comic Sans MS" pitchFamily="66" charset="0"/>
            </a:endParaRPr>
          </a:p>
        </p:txBody>
      </p:sp>
      <p:sp>
        <p:nvSpPr>
          <p:cNvPr id="75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11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78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" name="TextBox 78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28670"/>
            <a:ext cx="900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Нейронные сети</a:t>
            </a:r>
            <a:endParaRPr lang="ru-RU" sz="36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0" y="1609729"/>
            <a:ext cx="914400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>
              <a:buFont typeface="Wingdings" pitchFamily="2" charset="2"/>
              <a:buChar char="ü"/>
            </a:pPr>
            <a:r>
              <a:rPr lang="ru-RU" sz="2200" b="1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Истоки: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алгоритмы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, 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которые пытаются имитировать работу мозга</a:t>
            </a:r>
          </a:p>
          <a:p>
            <a:pPr marL="363538" indent="-363538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Были очень широко используемыми алгоритмами машинного обучения в 80-х и ранних 90-х гг. Популярность уменьшилась в поздних 90-х гг.</a:t>
            </a:r>
          </a:p>
          <a:p>
            <a:pPr marL="363538" indent="-363538">
              <a:buFont typeface="Wingdings" pitchFamily="2" charset="2"/>
              <a:buChar char="ü"/>
            </a:pPr>
            <a:r>
              <a:rPr lang="ru-RU" sz="2200" b="1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Недавнее возрождение: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нейронные сети современный подход для многих приложений</a:t>
            </a:r>
            <a:endParaRPr lang="ru-RU" sz="22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5" name="Picture 2" descr="C:\Users\128580\Desktop\Rosenblat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89924" y="4071942"/>
            <a:ext cx="1868290" cy="2071702"/>
          </a:xfrm>
          <a:prstGeom prst="rect">
            <a:avLst/>
          </a:prstGeom>
          <a:noFill/>
        </p:spPr>
      </p:pic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785786" y="4071942"/>
            <a:ext cx="5643602" cy="830922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sz="1600" dirty="0" smtClean="0">
                <a:latin typeface="Comic Sans MS" pitchFamily="66" charset="0"/>
                <a:cs typeface="Courier New" pitchFamily="49" charset="0"/>
              </a:rPr>
              <a:t>Ф</a:t>
            </a:r>
            <a:r>
              <a:rPr lang="en-US" sz="1600" dirty="0" smtClean="0">
                <a:latin typeface="Comic Sans MS" pitchFamily="66" charset="0"/>
                <a:cs typeface="Courier New" pitchFamily="49" charset="0"/>
              </a:rPr>
              <a:t>. </a:t>
            </a:r>
            <a:r>
              <a:rPr lang="ru-RU" sz="1600" dirty="0" smtClean="0">
                <a:latin typeface="Comic Sans MS" pitchFamily="66" charset="0"/>
                <a:cs typeface="Courier New" pitchFamily="49" charset="0"/>
              </a:rPr>
              <a:t>Розенблатт</a:t>
            </a:r>
            <a:r>
              <a:rPr lang="en-US" sz="1600" dirty="0" smtClean="0">
                <a:latin typeface="Comic Sans MS" pitchFamily="66" charset="0"/>
                <a:cs typeface="Courier New" pitchFamily="49" charset="0"/>
              </a:rPr>
              <a:t> (Frank Rosenblatt)</a:t>
            </a:r>
            <a:r>
              <a:rPr lang="ru-RU" sz="1600" dirty="0" smtClean="0">
                <a:latin typeface="Comic Sans MS" pitchFamily="66" charset="0"/>
                <a:cs typeface="Courier New" pitchFamily="49" charset="0"/>
              </a:rPr>
              <a:t> со своим творением</a:t>
            </a:r>
            <a:r>
              <a:rPr lang="en-US" sz="1600" dirty="0" smtClean="0">
                <a:latin typeface="Comic Sans MS" pitchFamily="66" charset="0"/>
                <a:cs typeface="Courier New" pitchFamily="49" charset="0"/>
              </a:rPr>
              <a:t> –</a:t>
            </a:r>
            <a:r>
              <a:rPr lang="ru-RU" sz="1600" dirty="0" smtClean="0">
                <a:latin typeface="Comic Sans MS" pitchFamily="66" charset="0"/>
                <a:cs typeface="Courier New" pitchFamily="49" charset="0"/>
              </a:rPr>
              <a:t> электронный перцептрон «МАРК-1»</a:t>
            </a:r>
            <a:r>
              <a:rPr lang="en-US" sz="1600" dirty="0" smtClean="0">
                <a:latin typeface="Comic Sans MS" pitchFamily="66" charset="0"/>
                <a:cs typeface="Courier New" pitchFamily="49" charset="0"/>
              </a:rPr>
              <a:t> (</a:t>
            </a:r>
            <a:r>
              <a:rPr lang="ru-RU" sz="1600" dirty="0" smtClean="0">
                <a:latin typeface="Comic Sans MS" pitchFamily="66" charset="0"/>
                <a:cs typeface="Courier New" pitchFamily="49" charset="0"/>
              </a:rPr>
              <a:t>1958 г.</a:t>
            </a:r>
            <a:r>
              <a:rPr lang="en-US" sz="1600" dirty="0" smtClean="0">
                <a:latin typeface="Comic Sans MS" pitchFamily="66" charset="0"/>
                <a:cs typeface="Courier New" pitchFamily="49" charset="0"/>
              </a:rPr>
              <a:t>). </a:t>
            </a:r>
            <a:r>
              <a:rPr lang="ru-RU" sz="1600" dirty="0" smtClean="0">
                <a:latin typeface="Comic Sans MS" pitchFamily="66" charset="0"/>
                <a:cs typeface="Courier New" pitchFamily="49" charset="0"/>
              </a:rPr>
              <a:t>На фотографии изображен только датчик изображения</a:t>
            </a:r>
            <a:endParaRPr lang="en-US" sz="1600" baseline="-25000" dirty="0">
              <a:latin typeface="Comic Sans MS" pitchFamily="66" charset="0"/>
              <a:cs typeface="Courier New" pitchFamily="49" charset="0"/>
            </a:endParaRP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785786" y="5000636"/>
            <a:ext cx="5643602" cy="1077143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marL="0" lvl="2"/>
            <a:r>
              <a:rPr lang="en-US" sz="1600" dirty="0" smtClean="0">
                <a:solidFill>
                  <a:srgbClr val="3366CC"/>
                </a:solidFill>
                <a:latin typeface="Comic Sans MS" pitchFamily="66" charset="0"/>
              </a:rPr>
              <a:t>http://ru.wikipedia.org/wiki/</a:t>
            </a:r>
            <a:r>
              <a:rPr lang="ru-RU" sz="1600" dirty="0" smtClean="0">
                <a:solidFill>
                  <a:srgbClr val="3366CC"/>
                </a:solidFill>
                <a:latin typeface="Comic Sans MS" pitchFamily="66" charset="0"/>
              </a:rPr>
              <a:t>Перцептрон</a:t>
            </a:r>
            <a:r>
              <a:rPr lang="en-US" sz="1600" dirty="0" smtClean="0">
                <a:solidFill>
                  <a:srgbClr val="3366CC"/>
                </a:solidFill>
                <a:latin typeface="Comic Sans MS" pitchFamily="66" charset="0"/>
              </a:rPr>
              <a:t>, </a:t>
            </a:r>
            <a:endParaRPr lang="ru-RU" sz="1600" dirty="0" smtClean="0">
              <a:solidFill>
                <a:srgbClr val="3366CC"/>
              </a:solidFill>
              <a:latin typeface="Comic Sans MS" pitchFamily="66" charset="0"/>
            </a:endParaRPr>
          </a:p>
          <a:p>
            <a:pPr marL="0" lvl="2"/>
            <a:r>
              <a:rPr lang="en-US" sz="1600" dirty="0" smtClean="0">
                <a:solidFill>
                  <a:srgbClr val="3366CC"/>
                </a:solidFill>
                <a:latin typeface="Comic Sans MS" pitchFamily="66" charset="0"/>
              </a:rPr>
              <a:t>http://ru.wikipedia.org/wiki/</a:t>
            </a:r>
            <a:r>
              <a:rPr lang="ru-RU" sz="1600" dirty="0" smtClean="0">
                <a:solidFill>
                  <a:srgbClr val="3366CC"/>
                </a:solidFill>
                <a:latin typeface="Comic Sans MS" pitchFamily="66" charset="0"/>
              </a:rPr>
              <a:t>Марк-1</a:t>
            </a:r>
            <a:r>
              <a:rPr lang="en-US" sz="1600" dirty="0" smtClean="0">
                <a:solidFill>
                  <a:srgbClr val="3366CC"/>
                </a:solidFill>
                <a:latin typeface="Comic Sans MS" pitchFamily="66" charset="0"/>
              </a:rPr>
              <a:t>, </a:t>
            </a:r>
            <a:endParaRPr lang="ru-RU" sz="1600" dirty="0" smtClean="0">
              <a:solidFill>
                <a:srgbClr val="3366CC"/>
              </a:solidFill>
              <a:latin typeface="Comic Sans MS" pitchFamily="66" charset="0"/>
            </a:endParaRPr>
          </a:p>
          <a:p>
            <a:pPr marL="0" lvl="2"/>
            <a:r>
              <a:rPr lang="en-US" sz="1600" dirty="0" smtClean="0">
                <a:solidFill>
                  <a:srgbClr val="3366CC"/>
                </a:solidFill>
                <a:latin typeface="Comic Sans MS" pitchFamily="66" charset="0"/>
              </a:rPr>
              <a:t>http://www.russika.ru/ef.php?s=4837</a:t>
            </a:r>
            <a:endParaRPr lang="en-US" sz="1600" dirty="0" smtClean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  <a:p>
            <a:pPr marL="0" lvl="2"/>
            <a:r>
              <a:rPr lang="en-US" sz="1600" dirty="0" smtClean="0">
                <a:solidFill>
                  <a:srgbClr val="3366CC"/>
                </a:solidFill>
                <a:latin typeface="Comic Sans MS" pitchFamily="66" charset="0"/>
              </a:rPr>
              <a:t>http://www.metaphor.ru/er/misc/km_perceptron.xml</a:t>
            </a:r>
          </a:p>
        </p:txBody>
      </p:sp>
      <p:sp>
        <p:nvSpPr>
          <p:cNvPr id="14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12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9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28670"/>
            <a:ext cx="900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Нейронные сети</a:t>
            </a:r>
            <a:endParaRPr lang="ru-RU" sz="36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0" y="1609729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 реале первый нейрокомпьютер выглядел вот так:</a:t>
            </a:r>
            <a:endParaRPr lang="ru-RU" sz="22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30050" name="Picture 2" descr="C:\Users\M51Va T8600\Desktop\perceptron_mark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3042" y="2120873"/>
            <a:ext cx="5786478" cy="2864307"/>
          </a:xfrm>
          <a:prstGeom prst="rect">
            <a:avLst/>
          </a:prstGeom>
          <a:noFill/>
        </p:spPr>
      </p:pic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214314" y="5056618"/>
            <a:ext cx="8786842" cy="1015588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sz="1500" dirty="0" smtClean="0">
                <a:latin typeface="Comic Sans MS" pitchFamily="66" charset="0"/>
                <a:cs typeface="Courier New" pitchFamily="49" charset="0"/>
              </a:rPr>
              <a:t>МАРК-1 занимал большой зал, требовал десяток человек для обслуживания, но зато стал первым прототипом нейронного компьютера. Первый экземпляр Розенблатт построил в Корнельском университете, а затем свой МАРК-1 появился и в Гарварде (на фото). Первый электронный перцептрон мог узнавать </a:t>
            </a:r>
            <a:r>
              <a:rPr lang="ru-RU" sz="1500" dirty="0" smtClean="0">
                <a:latin typeface="Comic Sans MS" pitchFamily="66" charset="0"/>
              </a:rPr>
              <a:t>цифры, буквы и простые геометрические фигуры</a:t>
            </a:r>
            <a:endParaRPr lang="en-US" sz="1500" baseline="-25000" dirty="0">
              <a:latin typeface="Comic Sans MS" pitchFamily="66" charset="0"/>
              <a:cs typeface="Courier New" pitchFamily="49" charset="0"/>
            </a:endParaRPr>
          </a:p>
        </p:txBody>
      </p:sp>
      <p:sp>
        <p:nvSpPr>
          <p:cNvPr id="14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13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6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1127646"/>
            <a:ext cx="9001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Предположение о «едином алгоритме обучения» мозга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5" name="Picture 1" descr="C:\Users\ang\Desktop\Brodmann_41_4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ackgroundRemoval t="6316" b="94211" l="4000" r="99000">
                        <a14:foregroundMark x1="28333" y1="20000" x2="28333" y2="20000"/>
                        <a14:foregroundMark x1="17333" y1="14211" x2="4333" y2="43158"/>
                        <a14:foregroundMark x1="5667" y1="45263" x2="9000" y2="71053"/>
                        <a14:foregroundMark x1="22000" y1="75789" x2="42333" y2="80526"/>
                        <a14:foregroundMark x1="37333" y1="94211" x2="66000" y2="83684"/>
                        <a14:foregroundMark x1="82333" y1="75263" x2="43667" y2="11579"/>
                        <a14:foregroundMark x1="38667" y1="6842" x2="73667" y2="15789"/>
                        <a14:foregroundMark x1="85667" y1="38421" x2="99000" y2="64737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3928509" y="2471290"/>
            <a:ext cx="3336132" cy="2297884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3851920" y="5085184"/>
            <a:ext cx="489654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2500" dirty="0" smtClean="0">
                <a:latin typeface="Comic Sans MS" pitchFamily="66" charset="0"/>
              </a:rPr>
              <a:t>Слуховая кора учится видеть!</a:t>
            </a:r>
            <a:endParaRPr lang="en-US" sz="2500" dirty="0" smtClean="0">
              <a:latin typeface="Comic Sans MS" pitchFamily="66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220072" y="4410582"/>
            <a:ext cx="2160240" cy="364964"/>
          </a:xfrm>
          <a:prstGeom prst="rect">
            <a:avLst/>
          </a:prstGeom>
          <a:solidFill>
            <a:srgbClr val="92D050"/>
          </a:solidFill>
          <a:ln w="3175" cap="flat" cmpd="sng" algn="ctr">
            <a:solidFill>
              <a:srgbClr val="92D050"/>
            </a:solidFill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cs typeface="Arial"/>
              </a:rPr>
              <a:t>Слуховая кора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cs typeface="Arial"/>
            </a:endParaRPr>
          </a:p>
        </p:txBody>
      </p:sp>
      <p:cxnSp>
        <p:nvCxnSpPr>
          <p:cNvPr id="18" name="Straight Arrow Connector 6"/>
          <p:cNvCxnSpPr/>
          <p:nvPr/>
        </p:nvCxnSpPr>
        <p:spPr bwMode="auto">
          <a:xfrm flipV="1">
            <a:off x="3094074" y="3919989"/>
            <a:ext cx="2637144" cy="393826"/>
          </a:xfrm>
          <a:prstGeom prst="straightConnector1">
            <a:avLst/>
          </a:prstGeom>
          <a:noFill/>
          <a:ln w="57150" cap="flat" cmpd="sng" algn="ctr">
            <a:solidFill>
              <a:srgbClr val="53D8FF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19" name="Group 46"/>
          <p:cNvGrpSpPr>
            <a:grpSpLocks/>
          </p:cNvGrpSpPr>
          <p:nvPr/>
        </p:nvGrpSpPr>
        <p:grpSpPr bwMode="auto">
          <a:xfrm>
            <a:off x="4473763" y="3972302"/>
            <a:ext cx="276222" cy="276222"/>
            <a:chOff x="0" y="2153"/>
            <a:chExt cx="571" cy="574"/>
          </a:xfrm>
        </p:grpSpPr>
        <p:sp>
          <p:nvSpPr>
            <p:cNvPr id="20" name="Line 47"/>
            <p:cNvSpPr>
              <a:spLocks noChangeShapeType="1"/>
            </p:cNvSpPr>
            <p:nvPr/>
          </p:nvSpPr>
          <p:spPr bwMode="auto">
            <a:xfrm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22" name="Line 48"/>
            <p:cNvSpPr>
              <a:spLocks noChangeShapeType="1"/>
            </p:cNvSpPr>
            <p:nvPr/>
          </p:nvSpPr>
          <p:spPr bwMode="auto">
            <a:xfrm flipV="1">
              <a:off x="0" y="2153"/>
              <a:ext cx="571" cy="574"/>
            </a:xfrm>
            <a:prstGeom prst="line">
              <a:avLst/>
            </a:prstGeom>
            <a:noFill/>
            <a:ln w="76200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l">
                <a:spcBef>
                  <a:spcPct val="0"/>
                </a:spcBef>
              </a:pPr>
              <a:endParaRPr lang="en-US">
                <a:solidFill>
                  <a:srgbClr val="FFFFFF"/>
                </a:solidFill>
                <a:latin typeface="Arial" charset="0"/>
              </a:endParaRPr>
            </a:p>
          </p:txBody>
        </p:sp>
      </p:grpSp>
      <p:cxnSp>
        <p:nvCxnSpPr>
          <p:cNvPr id="23" name="Straight Arrow Connector 11"/>
          <p:cNvCxnSpPr/>
          <p:nvPr/>
        </p:nvCxnSpPr>
        <p:spPr bwMode="auto">
          <a:xfrm>
            <a:off x="3424238" y="3199242"/>
            <a:ext cx="2306980" cy="542206"/>
          </a:xfrm>
          <a:prstGeom prst="straightConnector1">
            <a:avLst/>
          </a:prstGeom>
          <a:noFill/>
          <a:ln w="57150" cap="flat" cmpd="sng" algn="ctr">
            <a:solidFill>
              <a:srgbClr val="C52B87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4" name="Picture 12" descr="Eye.png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 xmlns="">
                  <a14:imgLayer r:embed="rId6">
                    <a14:imgEffect>
                      <a14:backgroundRemoval t="10000" b="90000" l="10000" r="90000"/>
                    </a14:imgEffect>
                    <a14:imgEffect>
                      <a14:artisticGlowEdges trans="100000" smoothness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5395" y="2532852"/>
            <a:ext cx="1980812" cy="985756"/>
          </a:xfrm>
          <a:prstGeom prst="rect">
            <a:avLst/>
          </a:prstGeom>
        </p:spPr>
      </p:pic>
      <p:pic>
        <p:nvPicPr>
          <p:cNvPr id="25" name="Picture 13" descr="Ear.png"/>
          <p:cNvPicPr>
            <a:picLocks noChangeAspect="1"/>
          </p:cNvPicPr>
          <p:nvPr/>
        </p:nvPicPr>
        <p:blipFill>
          <a:blip r:embed="rId7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duotone>
              <a:prstClr val="black"/>
              <a:srgbClr val="00B0F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 xmlns="">
                  <a14:imgLayer r:embed="rId8">
                    <a14:imgEffect>
                      <a14:backgroundRemoval t="10000" b="90000" l="10000" r="90000"/>
                    </a14:imgEffect>
                    <a14:imgEffect>
                      <a14:artisticGlowEdges trans="100000" smoothness="1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86086" y="3868836"/>
            <a:ext cx="963108" cy="1576388"/>
          </a:xfrm>
          <a:prstGeom prst="rect">
            <a:avLst/>
          </a:prstGeom>
        </p:spPr>
      </p:pic>
      <p:sp>
        <p:nvSpPr>
          <p:cNvPr id="27" name="Прямоугольник 6"/>
          <p:cNvSpPr>
            <a:spLocks noChangeArrowheads="1"/>
          </p:cNvSpPr>
          <p:nvPr/>
        </p:nvSpPr>
        <p:spPr bwMode="auto">
          <a:xfrm>
            <a:off x="142876" y="5795972"/>
            <a:ext cx="88582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2" algn="r"/>
            <a:r>
              <a:rPr lang="en-US" dirty="0" smtClean="0">
                <a:solidFill>
                  <a:srgbClr val="3366CC"/>
                </a:solidFill>
                <a:latin typeface="Comic Sans MS" pitchFamily="66" charset="0"/>
              </a:rPr>
              <a:t>http://www.membrana.ru/particle/1131, http://www.membrana.ru/particle/3712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14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28" name="Picture 1" descr="Akvelon_logo201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08720"/>
            <a:ext cx="9001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Примеры обучения мозга решать новые задачи 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374441" y="3140969"/>
            <a:ext cx="3291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1600" dirty="0" smtClean="0">
                <a:latin typeface="Comic Sans MS" pitchFamily="66" charset="0"/>
              </a:rPr>
              <a:t>Слепой человек видит языком</a:t>
            </a:r>
            <a:r>
              <a:rPr lang="en-US" sz="1600" dirty="0" smtClean="0">
                <a:latin typeface="Comic Sans MS" pitchFamily="66" charset="0"/>
              </a:rPr>
              <a:t> </a:t>
            </a:r>
          </a:p>
          <a:p>
            <a:pPr algn="ctr">
              <a:spcBef>
                <a:spcPct val="0"/>
              </a:spcBef>
            </a:pPr>
            <a:r>
              <a:rPr lang="en-US" sz="1600" dirty="0" smtClean="0">
                <a:latin typeface="Comic Sans MS" pitchFamily="66" charset="0"/>
              </a:rPr>
              <a:t>(BrainPort)</a:t>
            </a:r>
            <a:endParaRPr lang="en-US" sz="1600" dirty="0">
              <a:latin typeface="Comic Sans MS" pitchFamily="66" charset="0"/>
            </a:endParaRPr>
          </a:p>
        </p:txBody>
      </p:sp>
      <p:grpSp>
        <p:nvGrpSpPr>
          <p:cNvPr id="28" name="Group 19"/>
          <p:cNvGrpSpPr/>
          <p:nvPr/>
        </p:nvGrpSpPr>
        <p:grpSpPr>
          <a:xfrm>
            <a:off x="1259632" y="1556793"/>
            <a:ext cx="3473706" cy="1584176"/>
            <a:chOff x="482988" y="888916"/>
            <a:chExt cx="3708074" cy="1691059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2914"/>
            <a:stretch/>
          </p:blipFill>
          <p:spPr bwMode="auto">
            <a:xfrm>
              <a:off x="482988" y="903721"/>
              <a:ext cx="1233917" cy="1668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8283" r="2048"/>
            <a:stretch>
              <a:fillRect/>
            </a:stretch>
          </p:blipFill>
          <p:spPr bwMode="auto">
            <a:xfrm>
              <a:off x="1796822" y="888916"/>
              <a:ext cx="2394240" cy="1691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1" name="TextBox 30"/>
          <p:cNvSpPr txBox="1"/>
          <p:nvPr/>
        </p:nvSpPr>
        <p:spPr>
          <a:xfrm>
            <a:off x="5004048" y="3140969"/>
            <a:ext cx="30963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1600" dirty="0" smtClean="0">
                <a:latin typeface="Comic Sans MS" pitchFamily="66" charset="0"/>
              </a:rPr>
              <a:t>Эхолокация человека </a:t>
            </a:r>
          </a:p>
          <a:p>
            <a:pPr algn="ctr">
              <a:spcBef>
                <a:spcPct val="0"/>
              </a:spcBef>
            </a:pPr>
            <a:r>
              <a:rPr lang="ru-RU" sz="1600" dirty="0" smtClean="0">
                <a:latin typeface="Comic Sans MS" pitchFamily="66" charset="0"/>
              </a:rPr>
              <a:t>(сонар)</a:t>
            </a:r>
            <a:endParaRPr lang="en-US" sz="1600" dirty="0">
              <a:latin typeface="Comic Sans MS" pitchFamily="66" charset="0"/>
            </a:endParaRPr>
          </a:p>
        </p:txBody>
      </p:sp>
      <p:pic>
        <p:nvPicPr>
          <p:cNvPr id="32" name="Picture 5"/>
          <p:cNvPicPr>
            <a:picLocks noChangeAspect="1" noChangeArrowheads="1"/>
          </p:cNvPicPr>
          <p:nvPr/>
        </p:nvPicPr>
        <p:blipFill rotWithShape="1">
          <a:blip r:embed="rId5" cstate="print"/>
          <a:srcRect t="7222" b="10814"/>
          <a:stretch/>
        </p:blipFill>
        <p:spPr bwMode="auto">
          <a:xfrm>
            <a:off x="5076056" y="1556792"/>
            <a:ext cx="2880320" cy="1593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3" name="Group 23"/>
          <p:cNvGrpSpPr/>
          <p:nvPr/>
        </p:nvGrpSpPr>
        <p:grpSpPr>
          <a:xfrm>
            <a:off x="1259632" y="3741456"/>
            <a:ext cx="3477484" cy="1725254"/>
            <a:chOff x="1153955" y="1931203"/>
            <a:chExt cx="5100407" cy="2530422"/>
          </a:xfrm>
        </p:grpSpPr>
        <p:pic>
          <p:nvPicPr>
            <p:cNvPr id="34" name="Picture 2" descr="C:\Users\ang\Desktop\d704fa5c809ebf8d6f97ef57f6f04ae3f6aec692.pdf - Adobe Acrobat Pro.jpg"/>
            <p:cNvPicPr>
              <a:picLocks noChangeAspect="1" noChangeArrowheads="1"/>
            </p:cNvPicPr>
            <p:nvPr/>
          </p:nvPicPr>
          <p:blipFill>
            <a:blip r:embed="rId6" cstate="print"/>
            <a:srcRect r="46584"/>
            <a:stretch>
              <a:fillRect/>
            </a:stretch>
          </p:blipFill>
          <p:spPr bwMode="auto">
            <a:xfrm>
              <a:off x="1153955" y="1931205"/>
              <a:ext cx="2649945" cy="2491095"/>
            </a:xfrm>
            <a:prstGeom prst="rect">
              <a:avLst/>
            </a:prstGeom>
            <a:noFill/>
          </p:spPr>
        </p:pic>
        <p:pic>
          <p:nvPicPr>
            <p:cNvPr id="35" name="Picture 3" descr="C:\Users\ang\Desktop\photo2.jpg"/>
            <p:cNvPicPr>
              <a:picLocks noChangeAspect="1" noChangeArrowheads="1"/>
            </p:cNvPicPr>
            <p:nvPr/>
          </p:nvPicPr>
          <p:blipFill>
            <a:blip r:embed="rId7" cstate="print"/>
            <a:srcRect l="17308" r="14615"/>
            <a:stretch>
              <a:fillRect/>
            </a:stretch>
          </p:blipFill>
          <p:spPr bwMode="auto">
            <a:xfrm>
              <a:off x="3957518" y="1931203"/>
              <a:ext cx="2296844" cy="2530422"/>
            </a:xfrm>
            <a:prstGeom prst="rect">
              <a:avLst/>
            </a:prstGeom>
            <a:noFill/>
          </p:spPr>
        </p:pic>
      </p:grpSp>
      <p:pic>
        <p:nvPicPr>
          <p:cNvPr id="36" name="Picture 5" descr="C:\Users\ang\Desktop\frog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074706" y="3727894"/>
            <a:ext cx="2881670" cy="1738816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1394737" y="5457418"/>
            <a:ext cx="3225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1600" dirty="0" smtClean="0">
                <a:latin typeface="Comic Sans MS" pitchFamily="66" charset="0"/>
              </a:rPr>
              <a:t>Тактильный пояс (</a:t>
            </a:r>
            <a:r>
              <a:rPr lang="en-US" sz="1600" dirty="0" smtClean="0">
                <a:latin typeface="Comic Sans MS" pitchFamily="66" charset="0"/>
              </a:rPr>
              <a:t>Haptic Belt</a:t>
            </a:r>
            <a:r>
              <a:rPr lang="ru-RU" sz="1600" dirty="0" smtClean="0">
                <a:latin typeface="Comic Sans MS" pitchFamily="66" charset="0"/>
              </a:rPr>
              <a:t>)</a:t>
            </a:r>
            <a:endParaRPr lang="en-US" sz="1600" dirty="0">
              <a:latin typeface="Comic Sans MS" pitchFamily="66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951899" y="5466710"/>
            <a:ext cx="3038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1600" dirty="0" smtClean="0">
                <a:latin typeface="Comic Sans MS" pitchFamily="66" charset="0"/>
              </a:rPr>
              <a:t>Имплантация третьего глаза</a:t>
            </a:r>
            <a:endParaRPr lang="en-US" sz="1600" dirty="0">
              <a:latin typeface="Comic Sans MS" pitchFamily="66" charset="0"/>
            </a:endParaRPr>
          </a:p>
        </p:txBody>
      </p:sp>
      <p:sp>
        <p:nvSpPr>
          <p:cNvPr id="40" name="Прямоугольник 6"/>
          <p:cNvSpPr>
            <a:spLocks noChangeArrowheads="1"/>
          </p:cNvSpPr>
          <p:nvPr/>
        </p:nvSpPr>
        <p:spPr bwMode="auto">
          <a:xfrm>
            <a:off x="0" y="5795972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dirty="0" smtClean="0">
                <a:solidFill>
                  <a:srgbClr val="3366CC"/>
                </a:solidFill>
                <a:latin typeface="Comic Sans MS" pitchFamily="66" charset="0"/>
              </a:rPr>
              <a:t>BrainPort; Welsh &amp; Blasch, 1997; Nagel et al., 2005; Constantine-Paton &amp; Law, 2009</a:t>
            </a:r>
            <a:endParaRPr lang="en-US" dirty="0">
              <a:solidFill>
                <a:srgbClr val="3366CC"/>
              </a:solidFill>
              <a:latin typeface="Comic Sans MS" pitchFamily="66" charset="0"/>
            </a:endParaRPr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15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25" name="Picture 1" descr="Akvelon_logo201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08720"/>
            <a:ext cx="9001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Примеры обучения мозга решать новые задачи 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" name="Group 19"/>
          <p:cNvGrpSpPr/>
          <p:nvPr/>
        </p:nvGrpSpPr>
        <p:grpSpPr>
          <a:xfrm>
            <a:off x="1472956" y="1556793"/>
            <a:ext cx="3473706" cy="1584176"/>
            <a:chOff x="482988" y="888916"/>
            <a:chExt cx="3708074" cy="1691059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2914"/>
            <a:stretch/>
          </p:blipFill>
          <p:spPr bwMode="auto">
            <a:xfrm>
              <a:off x="482988" y="903721"/>
              <a:ext cx="1233917" cy="16680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4"/>
            <p:cNvPicPr>
              <a:picLocks noChangeAspect="1" noChangeArrowheads="1"/>
            </p:cNvPicPr>
            <p:nvPr/>
          </p:nvPicPr>
          <p:blipFill>
            <a:blip r:embed="rId4" cstate="print"/>
            <a:srcRect l="8283" r="2048"/>
            <a:stretch>
              <a:fillRect/>
            </a:stretch>
          </p:blipFill>
          <p:spPr bwMode="auto">
            <a:xfrm>
              <a:off x="1796822" y="888916"/>
              <a:ext cx="2394240" cy="16910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" name="Group 23"/>
          <p:cNvGrpSpPr/>
          <p:nvPr/>
        </p:nvGrpSpPr>
        <p:grpSpPr>
          <a:xfrm>
            <a:off x="3469430" y="1847762"/>
            <a:ext cx="3477484" cy="1725254"/>
            <a:chOff x="1153955" y="1931203"/>
            <a:chExt cx="5100407" cy="2530422"/>
          </a:xfrm>
        </p:grpSpPr>
        <p:pic>
          <p:nvPicPr>
            <p:cNvPr id="34" name="Picture 2" descr="C:\Users\ang\Desktop\d704fa5c809ebf8d6f97ef57f6f04ae3f6aec692.pdf - Adobe Acrobat Pro.jpg"/>
            <p:cNvPicPr>
              <a:picLocks noChangeAspect="1" noChangeArrowheads="1"/>
            </p:cNvPicPr>
            <p:nvPr/>
          </p:nvPicPr>
          <p:blipFill>
            <a:blip r:embed="rId5" cstate="print"/>
            <a:srcRect r="46584"/>
            <a:stretch>
              <a:fillRect/>
            </a:stretch>
          </p:blipFill>
          <p:spPr bwMode="auto">
            <a:xfrm>
              <a:off x="1153955" y="1931205"/>
              <a:ext cx="2649945" cy="2491095"/>
            </a:xfrm>
            <a:prstGeom prst="rect">
              <a:avLst/>
            </a:prstGeom>
            <a:noFill/>
          </p:spPr>
        </p:pic>
        <p:pic>
          <p:nvPicPr>
            <p:cNvPr id="35" name="Picture 3" descr="C:\Users\ang\Desktop\photo2.jpg"/>
            <p:cNvPicPr>
              <a:picLocks noChangeAspect="1" noChangeArrowheads="1"/>
            </p:cNvPicPr>
            <p:nvPr/>
          </p:nvPicPr>
          <p:blipFill>
            <a:blip r:embed="rId6" cstate="print"/>
            <a:srcRect l="17308" r="14615"/>
            <a:stretch>
              <a:fillRect/>
            </a:stretch>
          </p:blipFill>
          <p:spPr bwMode="auto">
            <a:xfrm>
              <a:off x="3957518" y="1931203"/>
              <a:ext cx="2296844" cy="2530422"/>
            </a:xfrm>
            <a:prstGeom prst="rect">
              <a:avLst/>
            </a:prstGeom>
            <a:noFill/>
          </p:spPr>
        </p:pic>
      </p:grpSp>
      <p:sp>
        <p:nvSpPr>
          <p:cNvPr id="40" name="Прямоугольник 6"/>
          <p:cNvSpPr>
            <a:spLocks noChangeArrowheads="1"/>
          </p:cNvSpPr>
          <p:nvPr/>
        </p:nvSpPr>
        <p:spPr bwMode="auto">
          <a:xfrm>
            <a:off x="0" y="5795972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dirty="0" smtClean="0">
                <a:solidFill>
                  <a:srgbClr val="3366CC"/>
                </a:solidFill>
                <a:latin typeface="Comic Sans MS" pitchFamily="66" charset="0"/>
              </a:rPr>
              <a:t>BrainPort; Welsh &amp; Blasch, 1997; Nagel et al., 2005; Constantine-Paton &amp; Law, 2009</a:t>
            </a:r>
            <a:endParaRPr lang="en-US" dirty="0">
              <a:solidFill>
                <a:srgbClr val="3366CC"/>
              </a:solidFill>
              <a:latin typeface="Comic Sans MS" pitchFamily="66" charset="0"/>
            </a:endParaRPr>
          </a:p>
        </p:txBody>
      </p:sp>
      <p:sp>
        <p:nvSpPr>
          <p:cNvPr id="23" name="Text Box 4"/>
          <p:cNvSpPr txBox="1">
            <a:spLocks noChangeArrowheads="1"/>
          </p:cNvSpPr>
          <p:nvPr/>
        </p:nvSpPr>
        <p:spPr bwMode="auto">
          <a:xfrm>
            <a:off x="179512" y="4869160"/>
            <a:ext cx="8856984" cy="830922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sz="1600" dirty="0" smtClean="0">
                <a:latin typeface="Comic Sans MS" pitchFamily="66" charset="0"/>
                <a:cs typeface="Times New Roman" pitchFamily="18" charset="0"/>
              </a:rPr>
              <a:t>Мозг эффективно решает разнообразные задачи! Поэтому если удастся качественно смоделировать работу алгоритма обучения мозга</a:t>
            </a:r>
            <a:r>
              <a:rPr lang="en-US" sz="1600" dirty="0" smtClean="0">
                <a:latin typeface="Comic Sans MS" pitchFamily="66" charset="0"/>
                <a:cs typeface="Times New Roman" pitchFamily="18" charset="0"/>
              </a:rPr>
              <a:t>,</a:t>
            </a:r>
            <a:r>
              <a:rPr lang="ru-RU" sz="1600" dirty="0" smtClean="0">
                <a:latin typeface="Comic Sans MS" pitchFamily="66" charset="0"/>
                <a:cs typeface="Times New Roman" pitchFamily="18" charset="0"/>
              </a:rPr>
              <a:t> мы можем значительно приблизиться к построению реально интеллектуальных машин (</a:t>
            </a:r>
            <a:r>
              <a:rPr lang="en-US" sz="1600" dirty="0" smtClean="0">
                <a:latin typeface="Comic Sans MS" pitchFamily="66" charset="0"/>
                <a:cs typeface="Times New Roman" pitchFamily="18" charset="0"/>
              </a:rPr>
              <a:t>AI Dream</a:t>
            </a:r>
            <a:r>
              <a:rPr lang="ru-RU" sz="1600" dirty="0" smtClean="0">
                <a:latin typeface="Comic Sans MS" pitchFamily="66" charset="0"/>
                <a:cs typeface="Times New Roman" pitchFamily="18" charset="0"/>
              </a:rPr>
              <a:t>)</a:t>
            </a:r>
            <a:r>
              <a:rPr lang="en-US" sz="1600" dirty="0" smtClean="0">
                <a:latin typeface="Comic Sans MS" pitchFamily="66" charset="0"/>
                <a:cs typeface="Times New Roman" pitchFamily="18" charset="0"/>
              </a:rPr>
              <a:t> </a:t>
            </a:r>
          </a:p>
        </p:txBody>
      </p:sp>
      <p:pic>
        <p:nvPicPr>
          <p:cNvPr id="32" name="Picture 5"/>
          <p:cNvPicPr>
            <a:picLocks noChangeAspect="1" noChangeArrowheads="1"/>
          </p:cNvPicPr>
          <p:nvPr/>
        </p:nvPicPr>
        <p:blipFill rotWithShape="1">
          <a:blip r:embed="rId7" cstate="print"/>
          <a:srcRect t="7222" b="10814"/>
          <a:stretch/>
        </p:blipFill>
        <p:spPr bwMode="auto">
          <a:xfrm>
            <a:off x="1906354" y="2852936"/>
            <a:ext cx="2880320" cy="1593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5" descr="C:\Users\ang\Desktop\frog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426634" y="2996952"/>
            <a:ext cx="2881670" cy="1738816"/>
          </a:xfrm>
          <a:prstGeom prst="rect">
            <a:avLst/>
          </a:prstGeom>
          <a:noFill/>
        </p:spPr>
      </p:pic>
      <p:sp>
        <p:nvSpPr>
          <p:cNvPr id="20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16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22" name="Picture 1" descr="Akvelon_logo201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1149478"/>
            <a:ext cx="9001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Биологические нейронные сети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8556" y="2125117"/>
            <a:ext cx="2679724" cy="351846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</p:pic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216000" y="2143116"/>
            <a:ext cx="5857916" cy="2954580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marL="363538" indent="-363538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1872-1895 гг.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Понятие нейрона и нейронной сети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Первые предположения о принципе работы</a:t>
            </a:r>
            <a:endParaRPr lang="ru-RU" sz="2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363538" indent="-363538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Огромный вклад в развитие нейронауки внесли К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.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Гольджи (</a:t>
            </a:r>
            <a:r>
              <a:rPr lang="it-IT" sz="2400" dirty="0" smtClean="0">
                <a:solidFill>
                  <a:srgbClr val="333399"/>
                </a:solidFill>
                <a:latin typeface="Comic Sans MS" pitchFamily="66" charset="0"/>
              </a:rPr>
              <a:t>Camillo Golgi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) и С. Рамон-и-Кахаль (</a:t>
            </a:r>
            <a:r>
              <a:rPr lang="es-ES" sz="2400" dirty="0" smtClean="0">
                <a:solidFill>
                  <a:srgbClr val="333399"/>
                </a:solidFill>
                <a:latin typeface="Comic Sans MS" pitchFamily="66" charset="0"/>
              </a:rPr>
              <a:t>Santiago Ramón y Cajal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)!</a:t>
            </a: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214998" y="5233661"/>
            <a:ext cx="5857200" cy="338479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marL="0" lvl="2" algn="r"/>
            <a:r>
              <a:rPr lang="en-US" sz="1600" dirty="0" smtClean="0">
                <a:solidFill>
                  <a:srgbClr val="3366CC"/>
                </a:solidFill>
                <a:latin typeface="Comic Sans MS" pitchFamily="66" charset="0"/>
              </a:rPr>
              <a:t>http://www.youtube.com/watch?v=ndctXY3YeVc</a:t>
            </a:r>
          </a:p>
        </p:txBody>
      </p:sp>
      <p:sp>
        <p:nvSpPr>
          <p:cNvPr id="15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17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9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1000108"/>
            <a:ext cx="900115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Биологический нейрон. </a:t>
            </a:r>
          </a:p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Схема строения нейрона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6" name="Picture 2" descr="C:\Users\M51Va T8600\Desktop\800px-Complete_neuron_cell_diagram_ru_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2351469"/>
            <a:ext cx="5015551" cy="3648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4" descr="http://upload.wikimedia.org/wikipedia/en/a/a6/Chemical_synapse_schema.jpg"/>
          <p:cNvPicPr>
            <a:picLocks noChangeAspect="1" noChangeArrowheads="1"/>
          </p:cNvPicPr>
          <p:nvPr/>
        </p:nvPicPr>
        <p:blipFill rotWithShape="1">
          <a:blip r:embed="rId4" cstate="print"/>
          <a:srcRect t="7373"/>
          <a:stretch/>
        </p:blipFill>
        <p:spPr bwMode="auto">
          <a:xfrm>
            <a:off x="5643570" y="2351469"/>
            <a:ext cx="3071834" cy="3649299"/>
          </a:xfrm>
          <a:prstGeom prst="rect">
            <a:avLst/>
          </a:prstGeom>
          <a:noFill/>
        </p:spPr>
      </p:pic>
      <p:sp>
        <p:nvSpPr>
          <p:cNvPr id="12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18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5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1170373"/>
            <a:ext cx="90011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Модель нейрона: сигмоидный нейрон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214282" y="5333617"/>
            <a:ext cx="8643998" cy="738589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1400" dirty="0" smtClean="0">
                <a:latin typeface="Comic Sans MS" pitchFamily="66" charset="0"/>
                <a:cs typeface="Times New Roman" pitchFamily="18" charset="0"/>
              </a:rPr>
              <a:t>Замечание. С различными моделями нейронов можно ознакомиться в лекции №1 из курса </a:t>
            </a:r>
            <a:r>
              <a:rPr lang="en-US" sz="1400" dirty="0" smtClean="0">
                <a:solidFill>
                  <a:srgbClr val="333399"/>
                </a:solidFill>
                <a:latin typeface="Comic Sans MS" pitchFamily="66" charset="0"/>
              </a:rPr>
              <a:t>Geoffrey Hinton</a:t>
            </a:r>
            <a:r>
              <a:rPr lang="ru-RU" sz="1400" dirty="0" smtClean="0">
                <a:solidFill>
                  <a:srgbClr val="333399"/>
                </a:solidFill>
                <a:latin typeface="Comic Sans MS" pitchFamily="66" charset="0"/>
              </a:rPr>
              <a:t>. </a:t>
            </a:r>
            <a:r>
              <a:rPr lang="en-US" sz="1400" dirty="0" smtClean="0">
                <a:solidFill>
                  <a:srgbClr val="333399"/>
                </a:solidFill>
                <a:latin typeface="Comic Sans MS" pitchFamily="66" charset="0"/>
              </a:rPr>
              <a:t>Neural Networks for Machine Learning</a:t>
            </a:r>
            <a:r>
              <a:rPr lang="ru-RU" sz="1400" dirty="0" smtClean="0">
                <a:solidFill>
                  <a:srgbClr val="333399"/>
                </a:solidFill>
                <a:latin typeface="Comic Sans MS" pitchFamily="66" charset="0"/>
              </a:rPr>
              <a:t>, 2012. </a:t>
            </a:r>
            <a:r>
              <a:rPr lang="en-US" sz="1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University</a:t>
            </a:r>
            <a:r>
              <a:rPr lang="ru-RU" sz="1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1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of Toronto, </a:t>
            </a:r>
            <a:r>
              <a:rPr lang="en-US" sz="1400" dirty="0" smtClean="0">
                <a:solidFill>
                  <a:srgbClr val="333399"/>
                </a:solidFill>
                <a:latin typeface="Comic Sans MS" pitchFamily="66" charset="0"/>
              </a:rPr>
              <a:t>www.coursera.org/course/neuralnets</a:t>
            </a:r>
            <a:endParaRPr lang="en-US" sz="1400" dirty="0">
              <a:latin typeface="Comic Sans MS" pitchFamily="66" charset="0"/>
            </a:endParaRPr>
          </a:p>
        </p:txBody>
      </p:sp>
      <p:grpSp>
        <p:nvGrpSpPr>
          <p:cNvPr id="14" name="Group 55"/>
          <p:cNvGrpSpPr/>
          <p:nvPr/>
        </p:nvGrpSpPr>
        <p:grpSpPr>
          <a:xfrm>
            <a:off x="971600" y="2824187"/>
            <a:ext cx="2701550" cy="1880437"/>
            <a:chOff x="867068" y="1227847"/>
            <a:chExt cx="3654556" cy="2543785"/>
          </a:xfrm>
        </p:grpSpPr>
        <p:sp>
          <p:nvSpPr>
            <p:cNvPr id="15" name="Oval 2"/>
            <p:cNvSpPr/>
            <p:nvPr/>
          </p:nvSpPr>
          <p:spPr>
            <a:xfrm>
              <a:off x="867068" y="3065025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3"/>
            <p:cNvSpPr/>
            <p:nvPr/>
          </p:nvSpPr>
          <p:spPr>
            <a:xfrm>
              <a:off x="867068" y="2146436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4"/>
            <p:cNvSpPr/>
            <p:nvPr/>
          </p:nvSpPr>
          <p:spPr>
            <a:xfrm>
              <a:off x="867068" y="1227847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4"/>
            <p:cNvCxnSpPr>
              <a:stCxn id="23" idx="6"/>
            </p:cNvCxnSpPr>
            <p:nvPr/>
          </p:nvCxnSpPr>
          <p:spPr>
            <a:xfrm>
              <a:off x="3808718" y="2488798"/>
              <a:ext cx="712906" cy="14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7"/>
            <p:cNvCxnSpPr>
              <a:stCxn id="17" idx="6"/>
              <a:endCxn id="23" idx="2"/>
            </p:cNvCxnSpPr>
            <p:nvPr/>
          </p:nvCxnSpPr>
          <p:spPr>
            <a:xfrm>
              <a:off x="1579974" y="1581151"/>
              <a:ext cx="1515838" cy="9076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8"/>
            <p:cNvCxnSpPr>
              <a:endCxn id="23" idx="2"/>
            </p:cNvCxnSpPr>
            <p:nvPr/>
          </p:nvCxnSpPr>
          <p:spPr>
            <a:xfrm flipV="1">
              <a:off x="1579974" y="2488796"/>
              <a:ext cx="1515838" cy="109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0"/>
            <p:cNvCxnSpPr>
              <a:stCxn id="15" idx="6"/>
              <a:endCxn id="23" idx="2"/>
            </p:cNvCxnSpPr>
            <p:nvPr/>
          </p:nvCxnSpPr>
          <p:spPr>
            <a:xfrm flipV="1">
              <a:off x="1579974" y="2488796"/>
              <a:ext cx="1515838" cy="9295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8"/>
            <p:cNvSpPr/>
            <p:nvPr/>
          </p:nvSpPr>
          <p:spPr>
            <a:xfrm>
              <a:off x="3095812" y="2135492"/>
              <a:ext cx="712906" cy="706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1064426" y="2866930"/>
            <a:ext cx="38985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x</a:t>
            </a:r>
            <a:r>
              <a:rPr lang="en-US" baseline="-25000" dirty="0" smtClean="0">
                <a:latin typeface="Comic Sans MS" pitchFamily="66" charset="0"/>
              </a:rPr>
              <a:t>1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64426" y="3550930"/>
            <a:ext cx="415498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x</a:t>
            </a:r>
            <a:r>
              <a:rPr lang="en-US" baseline="-25000" dirty="0" smtClean="0">
                <a:latin typeface="Comic Sans MS" pitchFamily="66" charset="0"/>
              </a:rPr>
              <a:t>2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64426" y="4234930"/>
            <a:ext cx="415498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x</a:t>
            </a:r>
            <a:r>
              <a:rPr lang="en-US" baseline="-25000" dirty="0" smtClean="0">
                <a:latin typeface="Comic Sans MS" pitchFamily="66" charset="0"/>
              </a:rPr>
              <a:t>3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32" name="Oval 4"/>
          <p:cNvSpPr/>
          <p:nvPr/>
        </p:nvSpPr>
        <p:spPr>
          <a:xfrm>
            <a:off x="971600" y="2132856"/>
            <a:ext cx="527000" cy="522344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17"/>
          <p:cNvCxnSpPr>
            <a:stCxn id="32" idx="5"/>
          </p:cNvCxnSpPr>
          <p:nvPr/>
        </p:nvCxnSpPr>
        <p:spPr>
          <a:xfrm rot="16200000" flipH="1">
            <a:off x="1431481" y="2568646"/>
            <a:ext cx="1177611" cy="119772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064426" y="2182930"/>
            <a:ext cx="415498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x</a:t>
            </a:r>
            <a:r>
              <a:rPr lang="en-US" baseline="-25000" dirty="0" smtClean="0">
                <a:latin typeface="Comic Sans MS" pitchFamily="66" charset="0"/>
              </a:rPr>
              <a:t>0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3158901" y="3335160"/>
            <a:ext cx="7585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</a:t>
            </a:r>
            <a:endParaRPr lang="ru-RU" dirty="0"/>
          </a:p>
        </p:txBody>
      </p:sp>
      <p:sp>
        <p:nvSpPr>
          <p:cNvPr id="39" name="Text Box 4"/>
          <p:cNvSpPr txBox="1">
            <a:spLocks noChangeArrowheads="1"/>
          </p:cNvSpPr>
          <p:nvPr/>
        </p:nvSpPr>
        <p:spPr bwMode="auto">
          <a:xfrm>
            <a:off x="4143372" y="2044926"/>
            <a:ext cx="4714908" cy="317002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Входной вектор признаков: </a:t>
            </a:r>
          </a:p>
          <a:p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x = [x</a:t>
            </a:r>
            <a:r>
              <a:rPr lang="en-US" sz="2000" baseline="-25000" dirty="0" smtClean="0"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, 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,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en-US" sz="2000" baseline="-25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, 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  <a:cs typeface="Times New Roman" pitchFamily="18" charset="0"/>
              </a:rPr>
              <a:t>3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]</a:t>
            </a:r>
            <a:r>
              <a:rPr lang="en-US" sz="2000" baseline="30000" dirty="0" smtClean="0">
                <a:latin typeface="Comic Sans MS" pitchFamily="66" charset="0"/>
                <a:cs typeface="Times New Roman" pitchFamily="18" charset="0"/>
              </a:rPr>
              <a:t>T</a:t>
            </a:r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, 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 = 1</a:t>
            </a:r>
          </a:p>
          <a:p>
            <a:endParaRPr lang="en-US" sz="20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r>
              <a:rPr lang="ru-RU" sz="2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Параметры модели (веса модели): </a:t>
            </a:r>
          </a:p>
          <a:p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Q = [Q</a:t>
            </a:r>
            <a:r>
              <a:rPr lang="en-US" sz="2000" baseline="-25000" dirty="0" smtClean="0">
                <a:latin typeface="Comic Sans MS" pitchFamily="66" charset="0"/>
                <a:cs typeface="Times New Roman" pitchFamily="18" charset="0"/>
              </a:rPr>
              <a:t>0</a:t>
            </a:r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, 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,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 Q</a:t>
            </a:r>
            <a:r>
              <a:rPr lang="en-US" sz="2000" baseline="-25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, 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baseline="-25000" dirty="0" smtClean="0">
                <a:latin typeface="Comic Sans MS" pitchFamily="66" charset="0"/>
                <a:cs typeface="Times New Roman" pitchFamily="18" charset="0"/>
              </a:rPr>
              <a:t>3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]</a:t>
            </a:r>
            <a:r>
              <a:rPr lang="en-US" sz="2000" baseline="30000" dirty="0" smtClean="0">
                <a:latin typeface="Comic Sans MS" pitchFamily="66" charset="0"/>
                <a:cs typeface="Times New Roman" pitchFamily="18" charset="0"/>
              </a:rPr>
              <a:t>T</a:t>
            </a:r>
          </a:p>
          <a:p>
            <a:endParaRPr lang="en-US" sz="20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r>
              <a:rPr lang="ru-RU" sz="2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Гипотеза определяется через сигмоидную (логистическую) функцию активации:</a:t>
            </a:r>
          </a:p>
          <a:p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2000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(x)</a:t>
            </a:r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 = 1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/(1 + exp(-Q</a:t>
            </a:r>
            <a:r>
              <a:rPr lang="en-US" sz="2000" baseline="30000" dirty="0" smtClean="0">
                <a:latin typeface="Comic Sans MS" pitchFamily="66" charset="0"/>
                <a:cs typeface="Times New Roman" pitchFamily="18" charset="0"/>
              </a:rPr>
              <a:t>T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x))</a:t>
            </a:r>
            <a:endParaRPr lang="ru-RU" sz="2000" dirty="0" smtClean="0"/>
          </a:p>
        </p:txBody>
      </p:sp>
      <p:sp>
        <p:nvSpPr>
          <p:cNvPr id="40" name="TextBox 39"/>
          <p:cNvSpPr txBox="1"/>
          <p:nvPr/>
        </p:nvSpPr>
        <p:spPr>
          <a:xfrm>
            <a:off x="1658703" y="2192152"/>
            <a:ext cx="774571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x</a:t>
            </a:r>
            <a:r>
              <a:rPr lang="en-US" baseline="-25000" dirty="0" smtClean="0">
                <a:latin typeface="Comic Sans MS" pitchFamily="66" charset="0"/>
              </a:rPr>
              <a:t>0</a:t>
            </a:r>
            <a:r>
              <a:rPr lang="ru-RU" dirty="0" smtClean="0">
                <a:latin typeface="Comic Sans MS" pitchFamily="66" charset="0"/>
              </a:rPr>
              <a:t> = 1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31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19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35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35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1979712" y="4482000"/>
            <a:ext cx="2016224" cy="73858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sz="1400" dirty="0" smtClean="0">
                <a:latin typeface="Comic Sans MS" pitchFamily="66" charset="0"/>
                <a:cs typeface="Times New Roman" pitchFamily="18" charset="0"/>
              </a:rPr>
              <a:t>В рамках лекции </a:t>
            </a:r>
          </a:p>
          <a:p>
            <a:pPr algn="ctr"/>
            <a:r>
              <a:rPr lang="ru-RU" sz="1400" dirty="0" smtClean="0">
                <a:latin typeface="Comic Sans MS" pitchFamily="66" charset="0"/>
                <a:cs typeface="Times New Roman" pitchFamily="18" charset="0"/>
              </a:rPr>
              <a:t>будем рассматривать </a:t>
            </a:r>
          </a:p>
          <a:p>
            <a:pPr algn="ctr"/>
            <a:r>
              <a:rPr lang="ru-RU" sz="1400" dirty="0" smtClean="0">
                <a:latin typeface="Comic Sans MS" pitchFamily="66" charset="0"/>
                <a:cs typeface="Times New Roman" pitchFamily="18" charset="0"/>
              </a:rPr>
              <a:t>эту модель!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28670"/>
            <a:ext cx="900115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План на сегодня</a:t>
            </a:r>
          </a:p>
          <a:p>
            <a:pPr algn="ctr"/>
            <a:endParaRPr lang="ru-RU" sz="5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/>
            <a:endParaRPr lang="ru-RU" sz="2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Проблема нелинейной классификации</a:t>
            </a:r>
            <a:endParaRPr lang="en-US" sz="25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Нейроны и мозг. Предположение о «едином алгоритме обучения» мозга</a:t>
            </a:r>
            <a:endParaRPr lang="en-US" sz="25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Модель нейрона и искусственные нейронные сети</a:t>
            </a:r>
            <a:endParaRPr lang="en-US" sz="25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Нейронные сети прямого распространения</a:t>
            </a:r>
            <a:endParaRPr lang="en-US" sz="25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Примеры реализации логических операций на основе искусственных нейронных сетей</a:t>
            </a:r>
            <a:endParaRPr lang="en-US" sz="25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Классификация рукописных цифр. </a:t>
            </a: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LeNet 5</a:t>
            </a: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Классификация объектов в сложных сценах</a:t>
            </a:r>
            <a:endParaRPr lang="en-US" sz="25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Многоклассовая классификация для нейронных сетей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" name="Прямоугольник 4"/>
          <p:cNvSpPr>
            <a:spLocks noChangeArrowheads="1"/>
          </p:cNvSpPr>
          <p:nvPr/>
        </p:nvSpPr>
        <p:spPr bwMode="auto">
          <a:xfrm>
            <a:off x="8501063" y="6232548"/>
            <a:ext cx="4187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2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0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1170373"/>
            <a:ext cx="900115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Другие модели нейронов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1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20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35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35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917993"/>
            <a:ext cx="9144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>
              <a:buFont typeface="Wingdings" pitchFamily="2" charset="2"/>
              <a:buChar char="ü"/>
            </a:pPr>
            <a:r>
              <a:rPr lang="ru-RU" sz="2200" b="1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Линейный нейрон. 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Гипотеза определяется через линейную функцию активации: </a:t>
            </a:r>
            <a:r>
              <a:rPr lang="en-US" sz="2200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2200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200" dirty="0" smtClean="0">
                <a:latin typeface="Comic Sans MS" pitchFamily="66" charset="0"/>
                <a:cs typeface="Times New Roman" pitchFamily="18" charset="0"/>
              </a:rPr>
              <a:t>(x)</a:t>
            </a:r>
            <a:r>
              <a:rPr lang="ru-RU" sz="2200" dirty="0" smtClean="0">
                <a:latin typeface="Comic Sans MS" pitchFamily="66" charset="0"/>
                <a:cs typeface="Times New Roman" pitchFamily="18" charset="0"/>
              </a:rPr>
              <a:t> = </a:t>
            </a:r>
            <a:r>
              <a:rPr lang="en-US" sz="2200" dirty="0" err="1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200" baseline="30000" dirty="0" err="1" smtClean="0">
                <a:latin typeface="Comic Sans MS" pitchFamily="66" charset="0"/>
                <a:cs typeface="Times New Roman" pitchFamily="18" charset="0"/>
              </a:rPr>
              <a:t>T</a:t>
            </a:r>
            <a:r>
              <a:rPr lang="en-US" sz="2200" dirty="0" err="1" smtClean="0">
                <a:latin typeface="Comic Sans MS" pitchFamily="66" charset="0"/>
                <a:cs typeface="Times New Roman" pitchFamily="18" charset="0"/>
              </a:rPr>
              <a:t>x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. По своей сути данная модель нейрона повторяет модель на базе линейной регрессии</a:t>
            </a:r>
          </a:p>
          <a:p>
            <a:pPr marL="363538" indent="-363538">
              <a:buFont typeface="Wingdings" pitchFamily="2" charset="2"/>
              <a:buChar char="ü"/>
            </a:pPr>
            <a:endParaRPr lang="ru-RU" sz="22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363538" indent="-363538">
              <a:buFont typeface="Wingdings" pitchFamily="2" charset="2"/>
              <a:buChar char="ü"/>
            </a:pPr>
            <a:r>
              <a:rPr lang="ru-RU" sz="2200" b="1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Пороговый нейрон.</a:t>
            </a:r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 Первая модель нейрона, которую предложили Маккалок и Питтс в 1943 г. Напоминает сигмоидный нейрон, но с пороговой функцией активации: </a:t>
            </a:r>
            <a:r>
              <a:rPr lang="en-US" sz="2200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2200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200" dirty="0" smtClean="0">
                <a:latin typeface="Comic Sans MS" pitchFamily="66" charset="0"/>
                <a:cs typeface="Times New Roman" pitchFamily="18" charset="0"/>
              </a:rPr>
              <a:t>(x)</a:t>
            </a:r>
            <a:r>
              <a:rPr lang="ru-RU" sz="2200" dirty="0" smtClean="0">
                <a:latin typeface="Comic Sans MS" pitchFamily="66" charset="0"/>
                <a:cs typeface="Times New Roman" pitchFamily="18" charset="0"/>
              </a:rPr>
              <a:t> = </a:t>
            </a:r>
            <a:r>
              <a:rPr lang="en-US" sz="2200" dirty="0" smtClean="0">
                <a:latin typeface="Comic Sans MS" pitchFamily="66" charset="0"/>
                <a:cs typeface="Times New Roman" pitchFamily="18" charset="0"/>
              </a:rPr>
              <a:t>g(</a:t>
            </a:r>
            <a:r>
              <a:rPr lang="en-US" sz="2200" dirty="0" err="1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200" baseline="30000" dirty="0" err="1" smtClean="0">
                <a:latin typeface="Comic Sans MS" pitchFamily="66" charset="0"/>
                <a:cs typeface="Times New Roman" pitchFamily="18" charset="0"/>
              </a:rPr>
              <a:t>T</a:t>
            </a:r>
            <a:r>
              <a:rPr lang="en-US" sz="2200" dirty="0" err="1" smtClean="0"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sz="2200" dirty="0" smtClean="0">
                <a:latin typeface="Comic Sans MS" pitchFamily="66" charset="0"/>
                <a:cs typeface="Times New Roman" pitchFamily="18" charset="0"/>
              </a:rPr>
              <a:t>)</a:t>
            </a:r>
            <a:r>
              <a:rPr lang="ru-RU" sz="2200" dirty="0" smtClean="0">
                <a:latin typeface="Comic Sans MS" pitchFamily="66" charset="0"/>
                <a:cs typeface="Times New Roman" pitchFamily="18" charset="0"/>
              </a:rPr>
              <a:t>, где </a:t>
            </a:r>
            <a:r>
              <a:rPr lang="en-US" sz="2200" dirty="0" smtClean="0">
                <a:latin typeface="Comic Sans MS" pitchFamily="66" charset="0"/>
                <a:cs typeface="Times New Roman" pitchFamily="18" charset="0"/>
              </a:rPr>
              <a:t>g(</a:t>
            </a:r>
            <a:r>
              <a:rPr lang="en-US" sz="2200" dirty="0" err="1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200" baseline="30000" dirty="0" err="1" smtClean="0">
                <a:latin typeface="Comic Sans MS" pitchFamily="66" charset="0"/>
                <a:cs typeface="Times New Roman" pitchFamily="18" charset="0"/>
              </a:rPr>
              <a:t>T</a:t>
            </a:r>
            <a:r>
              <a:rPr lang="en-US" sz="2200" dirty="0" err="1" smtClean="0"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sz="2200" dirty="0" smtClean="0">
                <a:latin typeface="Comic Sans MS" pitchFamily="66" charset="0"/>
                <a:cs typeface="Times New Roman" pitchFamily="18" charset="0"/>
              </a:rPr>
              <a:t>)</a:t>
            </a:r>
            <a:r>
              <a:rPr lang="ru-RU" sz="2200" dirty="0" smtClean="0">
                <a:latin typeface="Comic Sans MS" pitchFamily="66" charset="0"/>
                <a:cs typeface="Times New Roman" pitchFamily="18" charset="0"/>
              </a:rPr>
              <a:t> = 0, если </a:t>
            </a:r>
            <a:r>
              <a:rPr lang="en-US" sz="2200" dirty="0" err="1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200" baseline="30000" dirty="0" err="1" smtClean="0">
                <a:latin typeface="Comic Sans MS" pitchFamily="66" charset="0"/>
                <a:cs typeface="Times New Roman" pitchFamily="18" charset="0"/>
              </a:rPr>
              <a:t>T</a:t>
            </a:r>
            <a:r>
              <a:rPr lang="en-US" sz="2200" dirty="0" err="1" smtClean="0">
                <a:latin typeface="Comic Sans MS" pitchFamily="66" charset="0"/>
                <a:cs typeface="Times New Roman" pitchFamily="18" charset="0"/>
              </a:rPr>
              <a:t>x</a:t>
            </a:r>
            <a:r>
              <a:rPr lang="ru-RU" sz="2200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200" dirty="0" smtClean="0">
                <a:latin typeface="Comic Sans MS" pitchFamily="66" charset="0"/>
                <a:cs typeface="Times New Roman" pitchFamily="18" charset="0"/>
              </a:rPr>
              <a:t>&lt; 0</a:t>
            </a:r>
            <a:r>
              <a:rPr lang="ru-RU" sz="2200" dirty="0" smtClean="0">
                <a:latin typeface="Comic Sans MS" pitchFamily="66" charset="0"/>
                <a:cs typeface="Times New Roman" pitchFamily="18" charset="0"/>
              </a:rPr>
              <a:t>, иначе 1</a:t>
            </a:r>
          </a:p>
          <a:p>
            <a:pPr marL="363538" indent="-363538">
              <a:buFont typeface="Wingdings" pitchFamily="2" charset="2"/>
              <a:buChar char="ü"/>
            </a:pPr>
            <a:endParaRPr lang="ru-RU" sz="22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363538" indent="-363538">
              <a:buFont typeface="Wingdings" pitchFamily="2" charset="2"/>
              <a:buChar char="ü"/>
            </a:pPr>
            <a:r>
              <a:rPr lang="ru-RU" sz="2200" b="1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Линейный пороговый нейрон. 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Повторяет линейный нейрон для положительных </a:t>
            </a:r>
            <a:r>
              <a:rPr lang="en-US" sz="2200" dirty="0" err="1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200" baseline="30000" dirty="0" err="1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T</a:t>
            </a:r>
            <a:r>
              <a:rPr lang="en-US" sz="2200" dirty="0" err="1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, а для отрицательных возвращает 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28670"/>
            <a:ext cx="9001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Нейронная сеть прямого распространения (</a:t>
            </a:r>
            <a:r>
              <a:rPr lang="en-US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Feedforward Neural Network</a:t>
            </a:r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)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103637" y="5820479"/>
            <a:ext cx="196720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</a:rPr>
              <a:t>Слой 3 (выходной)</a:t>
            </a:r>
            <a:endParaRPr lang="en-US" sz="1500" dirty="0">
              <a:solidFill>
                <a:srgbClr val="333399"/>
              </a:solidFill>
              <a:latin typeface="Comic Sans MS" pitchFamily="66" charset="0"/>
            </a:endParaRPr>
          </a:p>
        </p:txBody>
      </p:sp>
      <p:grpSp>
        <p:nvGrpSpPr>
          <p:cNvPr id="34" name="Group 13"/>
          <p:cNvGrpSpPr/>
          <p:nvPr/>
        </p:nvGrpSpPr>
        <p:grpSpPr>
          <a:xfrm>
            <a:off x="1722517" y="3164083"/>
            <a:ext cx="5364988" cy="2622371"/>
            <a:chOff x="656011" y="1657350"/>
            <a:chExt cx="5751001" cy="2811052"/>
          </a:xfrm>
        </p:grpSpPr>
        <p:sp>
          <p:nvSpPr>
            <p:cNvPr id="35" name="Oval 19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21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22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23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24"/>
            <p:cNvCxnSpPr>
              <a:stCxn id="41" idx="6"/>
              <a:endCxn id="42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25"/>
            <p:cNvCxnSpPr>
              <a:stCxn id="36" idx="6"/>
              <a:endCxn id="42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26"/>
            <p:cNvCxnSpPr>
              <a:stCxn id="35" idx="6"/>
              <a:endCxn id="42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31"/>
            <p:cNvCxnSpPr>
              <a:stCxn id="55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33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34"/>
            <p:cNvCxnSpPr>
              <a:stCxn id="41" idx="6"/>
              <a:endCxn id="47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35"/>
            <p:cNvCxnSpPr>
              <a:endCxn id="47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36"/>
            <p:cNvCxnSpPr>
              <a:stCxn id="35" idx="6"/>
              <a:endCxn id="47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37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38"/>
            <p:cNvCxnSpPr>
              <a:stCxn id="3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39"/>
            <p:cNvCxnSpPr>
              <a:stCxn id="3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40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41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42"/>
            <p:cNvCxnSpPr>
              <a:stCxn id="54" idx="6"/>
              <a:endCxn id="55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43"/>
            <p:cNvCxnSpPr>
              <a:stCxn id="42" idx="6"/>
              <a:endCxn id="55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44"/>
            <p:cNvCxnSpPr>
              <a:stCxn id="47" idx="6"/>
              <a:endCxn id="55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1214414" y="5820479"/>
            <a:ext cx="178446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</a:rPr>
              <a:t>Слой 1 (входной)</a:t>
            </a:r>
            <a:endParaRPr lang="en-US" sz="1500" dirty="0">
              <a:solidFill>
                <a:srgbClr val="333399"/>
              </a:solidFill>
              <a:latin typeface="Comic Sans MS" pitchFamily="66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221996" y="5820479"/>
            <a:ext cx="184858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</a:rPr>
              <a:t>Слой 2 (скрытый)</a:t>
            </a:r>
            <a:endParaRPr lang="en-US" sz="1500" dirty="0">
              <a:solidFill>
                <a:srgbClr val="333399"/>
              </a:solidFill>
              <a:latin typeface="Comic Sans MS" pitchFamily="66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27307" y="3306959"/>
            <a:ext cx="412292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916391" y="4254194"/>
            <a:ext cx="439544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916391" y="5182888"/>
            <a:ext cx="439544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</a:rPr>
              <a:t>3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72" name="Прямоугольник 71"/>
          <p:cNvSpPr/>
          <p:nvPr/>
        </p:nvSpPr>
        <p:spPr>
          <a:xfrm>
            <a:off x="7098120" y="3927782"/>
            <a:ext cx="15456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2000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(x) = </a:t>
            </a:r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baseline="30000" dirty="0" smtClean="0">
                <a:latin typeface="Comic Sans MS" pitchFamily="66" charset="0"/>
              </a:rPr>
              <a:t>(3)</a:t>
            </a:r>
            <a:endParaRPr lang="en-US" sz="2000" baseline="-25000" dirty="0" smtClean="0">
              <a:latin typeface="Comic Sans MS" pitchFamily="66" charset="0"/>
            </a:endParaRPr>
          </a:p>
        </p:txBody>
      </p:sp>
      <p:sp>
        <p:nvSpPr>
          <p:cNvPr id="73" name="Oval 22"/>
          <p:cNvSpPr/>
          <p:nvPr/>
        </p:nvSpPr>
        <p:spPr>
          <a:xfrm>
            <a:off x="1712993" y="2153974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916391" y="2296850"/>
            <a:ext cx="439544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ru-RU" sz="2000" baseline="-25000" dirty="0" smtClean="0">
                <a:latin typeface="Comic Sans MS" pitchFamily="66" charset="0"/>
              </a:rPr>
              <a:t>0</a:t>
            </a:r>
            <a:endParaRPr lang="en-US" sz="2000" baseline="-25000" dirty="0">
              <a:latin typeface="Comic Sans MS" pitchFamily="66" charset="0"/>
            </a:endParaRPr>
          </a:p>
        </p:txBody>
      </p:sp>
      <p:cxnSp>
        <p:nvCxnSpPr>
          <p:cNvPr id="75" name="Straight Arrow Connector 37"/>
          <p:cNvCxnSpPr>
            <a:stCxn id="73" idx="5"/>
            <a:endCxn id="54" idx="2"/>
          </p:cNvCxnSpPr>
          <p:nvPr/>
        </p:nvCxnSpPr>
        <p:spPr>
          <a:xfrm rot="16200000" flipH="1">
            <a:off x="2647277" y="2468751"/>
            <a:ext cx="752568" cy="136653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37"/>
          <p:cNvCxnSpPr>
            <a:stCxn id="73" idx="5"/>
            <a:endCxn id="42" idx="2"/>
          </p:cNvCxnSpPr>
          <p:nvPr/>
        </p:nvCxnSpPr>
        <p:spPr>
          <a:xfrm rot="16200000" flipH="1">
            <a:off x="2173794" y="2942234"/>
            <a:ext cx="1699535" cy="136653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37"/>
          <p:cNvCxnSpPr>
            <a:stCxn id="73" idx="5"/>
            <a:endCxn id="47" idx="2"/>
          </p:cNvCxnSpPr>
          <p:nvPr/>
        </p:nvCxnSpPr>
        <p:spPr>
          <a:xfrm rot="16200000" flipH="1">
            <a:off x="1700310" y="3415718"/>
            <a:ext cx="2646502" cy="136653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40"/>
          <p:cNvSpPr/>
          <p:nvPr/>
        </p:nvSpPr>
        <p:spPr>
          <a:xfrm>
            <a:off x="3694194" y="2143116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37"/>
          <p:cNvCxnSpPr>
            <a:stCxn id="87" idx="5"/>
            <a:endCxn id="55" idx="2"/>
          </p:cNvCxnSpPr>
          <p:nvPr/>
        </p:nvCxnSpPr>
        <p:spPr>
          <a:xfrm rot="16200000" flipH="1">
            <a:off x="4278462" y="2807909"/>
            <a:ext cx="1382217" cy="129614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779587" y="2285992"/>
            <a:ext cx="649537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ru-RU" sz="2000" baseline="-25000" dirty="0" smtClean="0">
                <a:latin typeface="Comic Sans MS" pitchFamily="66" charset="0"/>
              </a:rPr>
              <a:t>0</a:t>
            </a:r>
            <a:r>
              <a:rPr lang="en-US" sz="2000" baseline="30000" dirty="0" smtClean="0">
                <a:latin typeface="Comic Sans MS" pitchFamily="66" charset="0"/>
              </a:rPr>
              <a:t>(2)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786182" y="3314642"/>
            <a:ext cx="622286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baseline="30000" dirty="0" smtClean="0">
                <a:latin typeface="Comic Sans MS" pitchFamily="66" charset="0"/>
              </a:rPr>
              <a:t>(2)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86182" y="4286256"/>
            <a:ext cx="649538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baseline="30000" dirty="0" smtClean="0">
                <a:latin typeface="Comic Sans MS" pitchFamily="66" charset="0"/>
              </a:rPr>
              <a:t>(2)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86182" y="5243468"/>
            <a:ext cx="649538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en-US" sz="2000" baseline="-25000" dirty="0" smtClean="0">
                <a:latin typeface="Comic Sans MS" pitchFamily="66" charset="0"/>
              </a:rPr>
              <a:t>3</a:t>
            </a:r>
            <a:r>
              <a:rPr lang="en-US" sz="2000" baseline="30000" dirty="0" smtClean="0">
                <a:latin typeface="Comic Sans MS" pitchFamily="66" charset="0"/>
              </a:rPr>
              <a:t>(2)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715008" y="3929066"/>
            <a:ext cx="622286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baseline="30000" dirty="0" smtClean="0">
                <a:latin typeface="Comic Sans MS" pitchFamily="66" charset="0"/>
              </a:rPr>
              <a:t>(3)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500562" y="2285992"/>
            <a:ext cx="1024640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ru-RU" sz="2000" baseline="-25000" dirty="0" smtClean="0">
                <a:latin typeface="Comic Sans MS" pitchFamily="66" charset="0"/>
              </a:rPr>
              <a:t>0</a:t>
            </a:r>
            <a:r>
              <a:rPr lang="en-US" sz="2000" baseline="30000" dirty="0" smtClean="0">
                <a:latin typeface="Comic Sans MS" pitchFamily="66" charset="0"/>
              </a:rPr>
              <a:t>(2) </a:t>
            </a:r>
            <a:r>
              <a:rPr lang="en-US" sz="2000" dirty="0" smtClean="0">
                <a:latin typeface="Comic Sans MS" pitchFamily="66" charset="0"/>
              </a:rPr>
              <a:t>= 1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471469" y="2285992"/>
            <a:ext cx="814647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ru-RU" sz="2000" baseline="-25000" dirty="0" smtClean="0">
                <a:latin typeface="Comic Sans MS" pitchFamily="66" charset="0"/>
              </a:rPr>
              <a:t>0</a:t>
            </a:r>
            <a:r>
              <a:rPr lang="en-US" sz="2000" baseline="30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= 1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5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21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61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TextBox 61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141594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28670"/>
            <a:ext cx="9001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Нейронная сеть прямого распространения (</a:t>
            </a:r>
            <a:r>
              <a:rPr lang="en-US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Feedforward Neural Network</a:t>
            </a:r>
            <a:r>
              <a:rPr lang="ru-RU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)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9" name="Text Box 4"/>
          <p:cNvSpPr txBox="1">
            <a:spLocks noChangeArrowheads="1"/>
          </p:cNvSpPr>
          <p:nvPr/>
        </p:nvSpPr>
        <p:spPr bwMode="auto">
          <a:xfrm>
            <a:off x="285720" y="1992408"/>
            <a:ext cx="8643998" cy="1508030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300" dirty="0" smtClean="0">
                <a:latin typeface="Comic Sans MS" pitchFamily="66" charset="0"/>
              </a:rPr>
              <a:t>Обозначения</a:t>
            </a:r>
            <a:r>
              <a:rPr lang="en-US" sz="2300" dirty="0" smtClean="0">
                <a:latin typeface="Comic Sans MS" pitchFamily="66" charset="0"/>
              </a:rPr>
              <a:t>:</a:t>
            </a:r>
            <a:r>
              <a:rPr lang="ru-RU" sz="2300" dirty="0" smtClean="0">
                <a:latin typeface="Comic Sans MS" pitchFamily="66" charset="0"/>
              </a:rPr>
              <a:t> </a:t>
            </a:r>
            <a:r>
              <a:rPr lang="en-US" sz="2300" dirty="0" smtClean="0">
                <a:latin typeface="Comic Sans MS" pitchFamily="66" charset="0"/>
              </a:rPr>
              <a:t>a</a:t>
            </a:r>
            <a:r>
              <a:rPr lang="en-US" sz="2300" baseline="-25000" dirty="0" smtClean="0">
                <a:latin typeface="Comic Sans MS" pitchFamily="66" charset="0"/>
              </a:rPr>
              <a:t>i</a:t>
            </a:r>
            <a:r>
              <a:rPr lang="en-US" sz="2300" baseline="30000" dirty="0" smtClean="0">
                <a:latin typeface="Comic Sans MS" pitchFamily="66" charset="0"/>
              </a:rPr>
              <a:t>(j)</a:t>
            </a:r>
            <a:r>
              <a:rPr lang="en-US" sz="2300" dirty="0" smtClean="0">
                <a:latin typeface="Comic Sans MS" pitchFamily="66" charset="0"/>
              </a:rPr>
              <a:t> = </a:t>
            </a:r>
            <a:r>
              <a:rPr lang="ru-RU" sz="2300" dirty="0" smtClean="0">
                <a:latin typeface="Comic Sans MS" pitchFamily="66" charset="0"/>
              </a:rPr>
              <a:t>«активация» единицы </a:t>
            </a:r>
            <a:r>
              <a:rPr lang="en-US" sz="2300" dirty="0" smtClean="0">
                <a:latin typeface="Comic Sans MS" pitchFamily="66" charset="0"/>
              </a:rPr>
              <a:t>i</a:t>
            </a:r>
            <a:r>
              <a:rPr lang="ru-RU" sz="2300" dirty="0" smtClean="0">
                <a:latin typeface="Comic Sans MS" pitchFamily="66" charset="0"/>
              </a:rPr>
              <a:t> в слое </a:t>
            </a:r>
            <a:r>
              <a:rPr lang="en-US" sz="2300" dirty="0" smtClean="0">
                <a:latin typeface="Comic Sans MS" pitchFamily="66" charset="0"/>
              </a:rPr>
              <a:t>j</a:t>
            </a:r>
          </a:p>
          <a:p>
            <a:r>
              <a:rPr lang="en-US" sz="2300" dirty="0" smtClean="0">
                <a:latin typeface="Comic Sans MS" pitchFamily="66" charset="0"/>
              </a:rPr>
              <a:t>                       Q</a:t>
            </a:r>
            <a:r>
              <a:rPr lang="en-US" sz="2300" baseline="30000" dirty="0" smtClean="0">
                <a:latin typeface="Comic Sans MS" pitchFamily="66" charset="0"/>
              </a:rPr>
              <a:t>(j)</a:t>
            </a:r>
            <a:r>
              <a:rPr lang="en-US" sz="2300" dirty="0" smtClean="0">
                <a:latin typeface="Comic Sans MS" pitchFamily="66" charset="0"/>
              </a:rPr>
              <a:t> = </a:t>
            </a:r>
            <a:r>
              <a:rPr lang="ru-RU" sz="2300" dirty="0" smtClean="0">
                <a:latin typeface="Comic Sans MS" pitchFamily="66" charset="0"/>
              </a:rPr>
              <a:t>матрица весов, контролирующая </a:t>
            </a:r>
          </a:p>
          <a:p>
            <a:r>
              <a:rPr lang="ru-RU" sz="2300" dirty="0" smtClean="0">
                <a:latin typeface="Comic Sans MS" pitchFamily="66" charset="0"/>
              </a:rPr>
              <a:t>                       функциональное преобразование из слоя </a:t>
            </a:r>
            <a:r>
              <a:rPr lang="en-US" sz="2300" dirty="0" smtClean="0">
                <a:latin typeface="Comic Sans MS" pitchFamily="66" charset="0"/>
              </a:rPr>
              <a:t>j </a:t>
            </a:r>
          </a:p>
          <a:p>
            <a:r>
              <a:rPr lang="en-US" sz="2300" dirty="0" smtClean="0">
                <a:latin typeface="Comic Sans MS" pitchFamily="66" charset="0"/>
              </a:rPr>
              <a:t>                       </a:t>
            </a:r>
            <a:r>
              <a:rPr lang="ru-RU" sz="2300" dirty="0" smtClean="0">
                <a:latin typeface="Comic Sans MS" pitchFamily="66" charset="0"/>
              </a:rPr>
              <a:t>в слой </a:t>
            </a:r>
            <a:r>
              <a:rPr lang="en-US" sz="2300" dirty="0" smtClean="0">
                <a:latin typeface="Comic Sans MS" pitchFamily="66" charset="0"/>
              </a:rPr>
              <a:t>j + 1</a:t>
            </a:r>
          </a:p>
        </p:txBody>
      </p:sp>
      <p:sp>
        <p:nvSpPr>
          <p:cNvPr id="60" name="Text Box 4"/>
          <p:cNvSpPr txBox="1">
            <a:spLocks noChangeArrowheads="1"/>
          </p:cNvSpPr>
          <p:nvPr/>
        </p:nvSpPr>
        <p:spPr bwMode="auto">
          <a:xfrm>
            <a:off x="285720" y="3592800"/>
            <a:ext cx="8643998" cy="1523419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en-US" sz="2300" dirty="0" smtClean="0">
                <a:latin typeface="Comic Sans MS" pitchFamily="66" charset="0"/>
              </a:rPr>
              <a:t>a</a:t>
            </a:r>
            <a:r>
              <a:rPr lang="en-US" sz="2300" baseline="-25000" dirty="0" smtClean="0">
                <a:latin typeface="Comic Sans MS" pitchFamily="66" charset="0"/>
              </a:rPr>
              <a:t>1</a:t>
            </a:r>
            <a:r>
              <a:rPr lang="en-US" sz="2300" baseline="30000" dirty="0" smtClean="0">
                <a:latin typeface="Comic Sans MS" pitchFamily="66" charset="0"/>
              </a:rPr>
              <a:t>(2)</a:t>
            </a:r>
            <a:r>
              <a:rPr lang="en-US" sz="2300" dirty="0" smtClean="0">
                <a:latin typeface="Comic Sans MS" pitchFamily="66" charset="0"/>
              </a:rPr>
              <a:t> = g(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10</a:t>
            </a:r>
            <a:r>
              <a:rPr lang="en-US" sz="2300" baseline="30000" dirty="0" smtClean="0">
                <a:latin typeface="Comic Sans MS" pitchFamily="66" charset="0"/>
                <a:cs typeface="Times New Roman" pitchFamily="18" charset="0"/>
              </a:rPr>
              <a:t>(1)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0 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+ Q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11</a:t>
            </a:r>
            <a:r>
              <a:rPr lang="en-US" sz="2300" baseline="30000" dirty="0" smtClean="0">
                <a:latin typeface="Comic Sans MS" pitchFamily="66" charset="0"/>
                <a:cs typeface="Times New Roman" pitchFamily="18" charset="0"/>
              </a:rPr>
              <a:t>(1)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+ Q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12</a:t>
            </a:r>
            <a:r>
              <a:rPr lang="en-US" sz="2300" baseline="30000" dirty="0" smtClean="0">
                <a:latin typeface="Comic Sans MS" pitchFamily="66" charset="0"/>
                <a:cs typeface="Times New Roman" pitchFamily="18" charset="0"/>
              </a:rPr>
              <a:t>(1)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+ Q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13</a:t>
            </a:r>
            <a:r>
              <a:rPr lang="en-US" sz="2300" baseline="30000" dirty="0" smtClean="0">
                <a:latin typeface="Comic Sans MS" pitchFamily="66" charset="0"/>
                <a:cs typeface="Times New Roman" pitchFamily="18" charset="0"/>
              </a:rPr>
              <a:t>(1)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3</a:t>
            </a:r>
            <a:r>
              <a:rPr lang="en-US" sz="2300" dirty="0" smtClean="0">
                <a:latin typeface="Comic Sans MS" pitchFamily="66" charset="0"/>
              </a:rPr>
              <a:t>)</a:t>
            </a:r>
          </a:p>
          <a:p>
            <a:r>
              <a:rPr lang="en-US" sz="2300" dirty="0" smtClean="0">
                <a:latin typeface="Comic Sans MS" pitchFamily="66" charset="0"/>
              </a:rPr>
              <a:t>a</a:t>
            </a:r>
            <a:r>
              <a:rPr lang="en-US" sz="2300" baseline="-25000" dirty="0" smtClean="0">
                <a:latin typeface="Comic Sans MS" pitchFamily="66" charset="0"/>
              </a:rPr>
              <a:t>2</a:t>
            </a:r>
            <a:r>
              <a:rPr lang="en-US" sz="2300" baseline="30000" dirty="0" smtClean="0">
                <a:latin typeface="Comic Sans MS" pitchFamily="66" charset="0"/>
              </a:rPr>
              <a:t>(2)</a:t>
            </a:r>
            <a:r>
              <a:rPr lang="en-US" sz="2300" dirty="0" smtClean="0">
                <a:latin typeface="Comic Sans MS" pitchFamily="66" charset="0"/>
              </a:rPr>
              <a:t> = g(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20</a:t>
            </a:r>
            <a:r>
              <a:rPr lang="en-US" sz="2300" baseline="30000" dirty="0" smtClean="0">
                <a:latin typeface="Comic Sans MS" pitchFamily="66" charset="0"/>
                <a:cs typeface="Times New Roman" pitchFamily="18" charset="0"/>
              </a:rPr>
              <a:t>(1)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0 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+ Q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21</a:t>
            </a:r>
            <a:r>
              <a:rPr lang="en-US" sz="2300" baseline="30000" dirty="0" smtClean="0">
                <a:latin typeface="Comic Sans MS" pitchFamily="66" charset="0"/>
                <a:cs typeface="Times New Roman" pitchFamily="18" charset="0"/>
              </a:rPr>
              <a:t>(1)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+ Q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22</a:t>
            </a:r>
            <a:r>
              <a:rPr lang="en-US" sz="2300" baseline="30000" dirty="0" smtClean="0">
                <a:latin typeface="Comic Sans MS" pitchFamily="66" charset="0"/>
                <a:cs typeface="Times New Roman" pitchFamily="18" charset="0"/>
              </a:rPr>
              <a:t>(1)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+ Q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23</a:t>
            </a:r>
            <a:r>
              <a:rPr lang="en-US" sz="2300" baseline="30000" dirty="0" smtClean="0">
                <a:latin typeface="Comic Sans MS" pitchFamily="66" charset="0"/>
                <a:cs typeface="Times New Roman" pitchFamily="18" charset="0"/>
              </a:rPr>
              <a:t>(1)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3</a:t>
            </a:r>
            <a:r>
              <a:rPr lang="en-US" sz="2300" dirty="0" smtClean="0">
                <a:latin typeface="Comic Sans MS" pitchFamily="66" charset="0"/>
              </a:rPr>
              <a:t>)</a:t>
            </a:r>
          </a:p>
          <a:p>
            <a:r>
              <a:rPr lang="en-US" sz="2300" dirty="0" smtClean="0">
                <a:latin typeface="Comic Sans MS" pitchFamily="66" charset="0"/>
              </a:rPr>
              <a:t>a</a:t>
            </a:r>
            <a:r>
              <a:rPr lang="en-US" sz="2300" baseline="-25000" dirty="0" smtClean="0">
                <a:latin typeface="Comic Sans MS" pitchFamily="66" charset="0"/>
              </a:rPr>
              <a:t>3</a:t>
            </a:r>
            <a:r>
              <a:rPr lang="en-US" sz="2300" baseline="30000" dirty="0" smtClean="0">
                <a:latin typeface="Comic Sans MS" pitchFamily="66" charset="0"/>
              </a:rPr>
              <a:t>(2)</a:t>
            </a:r>
            <a:r>
              <a:rPr lang="en-US" sz="2300" dirty="0" smtClean="0">
                <a:latin typeface="Comic Sans MS" pitchFamily="66" charset="0"/>
              </a:rPr>
              <a:t> = g(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30</a:t>
            </a:r>
            <a:r>
              <a:rPr lang="en-US" sz="2300" baseline="30000" dirty="0" smtClean="0">
                <a:latin typeface="Comic Sans MS" pitchFamily="66" charset="0"/>
                <a:cs typeface="Times New Roman" pitchFamily="18" charset="0"/>
              </a:rPr>
              <a:t>(1)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0 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+ Q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31</a:t>
            </a:r>
            <a:r>
              <a:rPr lang="en-US" sz="2300" baseline="30000" dirty="0" smtClean="0">
                <a:latin typeface="Comic Sans MS" pitchFamily="66" charset="0"/>
                <a:cs typeface="Times New Roman" pitchFamily="18" charset="0"/>
              </a:rPr>
              <a:t>(1)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+ Q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32</a:t>
            </a:r>
            <a:r>
              <a:rPr lang="en-US" sz="2300" baseline="30000" dirty="0" smtClean="0">
                <a:latin typeface="Comic Sans MS" pitchFamily="66" charset="0"/>
                <a:cs typeface="Times New Roman" pitchFamily="18" charset="0"/>
              </a:rPr>
              <a:t>(1)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+ Q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33</a:t>
            </a:r>
            <a:r>
              <a:rPr lang="en-US" sz="2300" baseline="30000" dirty="0" smtClean="0">
                <a:latin typeface="Comic Sans MS" pitchFamily="66" charset="0"/>
                <a:cs typeface="Times New Roman" pitchFamily="18" charset="0"/>
              </a:rPr>
              <a:t>(1)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x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3</a:t>
            </a:r>
            <a:r>
              <a:rPr lang="en-US" sz="2300" dirty="0" smtClean="0">
                <a:latin typeface="Comic Sans MS" pitchFamily="66" charset="0"/>
              </a:rPr>
              <a:t>)</a:t>
            </a:r>
          </a:p>
          <a:p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(x) = </a:t>
            </a:r>
            <a:r>
              <a:rPr lang="en-US" sz="2300" dirty="0" smtClean="0">
                <a:latin typeface="Comic Sans MS" pitchFamily="66" charset="0"/>
              </a:rPr>
              <a:t>a</a:t>
            </a:r>
            <a:r>
              <a:rPr lang="en-US" sz="2300" baseline="-25000" dirty="0" smtClean="0">
                <a:latin typeface="Comic Sans MS" pitchFamily="66" charset="0"/>
              </a:rPr>
              <a:t>1</a:t>
            </a:r>
            <a:r>
              <a:rPr lang="en-US" sz="2300" baseline="30000" dirty="0" smtClean="0">
                <a:latin typeface="Comic Sans MS" pitchFamily="66" charset="0"/>
              </a:rPr>
              <a:t>(3)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= g(Q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10</a:t>
            </a:r>
            <a:r>
              <a:rPr lang="en-US" sz="2300" baseline="30000" dirty="0" smtClean="0">
                <a:latin typeface="Comic Sans MS" pitchFamily="66" charset="0"/>
                <a:cs typeface="Times New Roman" pitchFamily="18" charset="0"/>
              </a:rPr>
              <a:t>(2)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baseline="30000" dirty="0" smtClean="0">
                <a:latin typeface="Comic Sans MS" pitchFamily="66" charset="0"/>
              </a:rPr>
              <a:t>(2)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+ Q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11</a:t>
            </a:r>
            <a:r>
              <a:rPr lang="en-US" sz="2300" baseline="30000" dirty="0" smtClean="0">
                <a:latin typeface="Comic Sans MS" pitchFamily="66" charset="0"/>
                <a:cs typeface="Times New Roman" pitchFamily="18" charset="0"/>
              </a:rPr>
              <a:t>(2)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300" dirty="0" smtClean="0">
                <a:latin typeface="Comic Sans MS" pitchFamily="66" charset="0"/>
              </a:rPr>
              <a:t>a</a:t>
            </a:r>
            <a:r>
              <a:rPr lang="en-US" sz="2300" baseline="-25000" dirty="0" smtClean="0">
                <a:latin typeface="Comic Sans MS" pitchFamily="66" charset="0"/>
              </a:rPr>
              <a:t>1</a:t>
            </a:r>
            <a:r>
              <a:rPr lang="en-US" sz="2300" baseline="30000" dirty="0" smtClean="0">
                <a:latin typeface="Comic Sans MS" pitchFamily="66" charset="0"/>
              </a:rPr>
              <a:t>(2)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+ Q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12</a:t>
            </a:r>
            <a:r>
              <a:rPr lang="en-US" sz="2300" baseline="30000" dirty="0" smtClean="0">
                <a:latin typeface="Comic Sans MS" pitchFamily="66" charset="0"/>
                <a:cs typeface="Times New Roman" pitchFamily="18" charset="0"/>
              </a:rPr>
              <a:t>(2)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300" dirty="0" smtClean="0">
                <a:latin typeface="Comic Sans MS" pitchFamily="66" charset="0"/>
              </a:rPr>
              <a:t>a</a:t>
            </a:r>
            <a:r>
              <a:rPr lang="en-US" sz="2300" baseline="-25000" dirty="0" smtClean="0">
                <a:latin typeface="Comic Sans MS" pitchFamily="66" charset="0"/>
              </a:rPr>
              <a:t>2</a:t>
            </a:r>
            <a:r>
              <a:rPr lang="en-US" sz="2300" baseline="30000" dirty="0" smtClean="0">
                <a:latin typeface="Comic Sans MS" pitchFamily="66" charset="0"/>
              </a:rPr>
              <a:t>(2)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+ Q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13</a:t>
            </a:r>
            <a:r>
              <a:rPr lang="en-US" sz="2300" baseline="30000" dirty="0" smtClean="0">
                <a:latin typeface="Comic Sans MS" pitchFamily="66" charset="0"/>
                <a:cs typeface="Times New Roman" pitchFamily="18" charset="0"/>
              </a:rPr>
              <a:t>(2)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300" dirty="0" smtClean="0">
                <a:latin typeface="Comic Sans MS" pitchFamily="66" charset="0"/>
              </a:rPr>
              <a:t>a</a:t>
            </a:r>
            <a:r>
              <a:rPr lang="en-US" sz="2300" baseline="-25000" dirty="0" smtClean="0">
                <a:latin typeface="Comic Sans MS" pitchFamily="66" charset="0"/>
              </a:rPr>
              <a:t>3</a:t>
            </a:r>
            <a:r>
              <a:rPr lang="en-US" sz="2300" baseline="30000" dirty="0" smtClean="0">
                <a:latin typeface="Comic Sans MS" pitchFamily="66" charset="0"/>
              </a:rPr>
              <a:t>(2)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)</a:t>
            </a:r>
            <a:endParaRPr lang="en-US" sz="2300" dirty="0" smtClean="0">
              <a:latin typeface="Comic Sans MS" pitchFamily="66" charset="0"/>
            </a:endParaRPr>
          </a:p>
        </p:txBody>
      </p:sp>
      <p:sp>
        <p:nvSpPr>
          <p:cNvPr id="61" name="Text Box 4"/>
          <p:cNvSpPr txBox="1">
            <a:spLocks noChangeArrowheads="1"/>
          </p:cNvSpPr>
          <p:nvPr/>
        </p:nvSpPr>
        <p:spPr bwMode="auto">
          <a:xfrm>
            <a:off x="285720" y="5200624"/>
            <a:ext cx="8643600" cy="80014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300" dirty="0" smtClean="0">
                <a:latin typeface="Comic Sans MS" pitchFamily="66" charset="0"/>
              </a:rPr>
              <a:t>Если нейронная сеть имеет </a:t>
            </a:r>
            <a:r>
              <a:rPr lang="en-US" sz="2300" dirty="0" err="1" smtClean="0">
                <a:latin typeface="Comic Sans MS" pitchFamily="66" charset="0"/>
              </a:rPr>
              <a:t>s</a:t>
            </a:r>
            <a:r>
              <a:rPr lang="en-US" sz="2300" baseline="-25000" dirty="0" err="1" smtClean="0">
                <a:latin typeface="Comic Sans MS" pitchFamily="66" charset="0"/>
              </a:rPr>
              <a:t>j</a:t>
            </a:r>
            <a:r>
              <a:rPr lang="ru-RU" sz="2300" dirty="0" smtClean="0">
                <a:latin typeface="Comic Sans MS" pitchFamily="66" charset="0"/>
              </a:rPr>
              <a:t> единиц в слое </a:t>
            </a:r>
            <a:r>
              <a:rPr lang="en-US" sz="2300" dirty="0" smtClean="0">
                <a:latin typeface="Comic Sans MS" pitchFamily="66" charset="0"/>
              </a:rPr>
              <a:t>j </a:t>
            </a:r>
            <a:r>
              <a:rPr lang="ru-RU" sz="2300" dirty="0" smtClean="0">
                <a:latin typeface="Comic Sans MS" pitchFamily="66" charset="0"/>
              </a:rPr>
              <a:t>и </a:t>
            </a:r>
            <a:r>
              <a:rPr lang="en-US" sz="2300" dirty="0" err="1" smtClean="0">
                <a:latin typeface="Comic Sans MS" pitchFamily="66" charset="0"/>
              </a:rPr>
              <a:t>s</a:t>
            </a:r>
            <a:r>
              <a:rPr lang="en-US" sz="2300" baseline="-25000" dirty="0" err="1" smtClean="0">
                <a:latin typeface="Comic Sans MS" pitchFamily="66" charset="0"/>
              </a:rPr>
              <a:t>j</a:t>
            </a:r>
            <a:r>
              <a:rPr lang="ru-RU" sz="2300" baseline="-25000" dirty="0" smtClean="0">
                <a:latin typeface="Comic Sans MS" pitchFamily="66" charset="0"/>
              </a:rPr>
              <a:t>+1</a:t>
            </a:r>
            <a:r>
              <a:rPr lang="ru-RU" sz="2300" dirty="0" smtClean="0">
                <a:latin typeface="Comic Sans MS" pitchFamily="66" charset="0"/>
              </a:rPr>
              <a:t> единиц в слое </a:t>
            </a:r>
            <a:r>
              <a:rPr lang="en-US" sz="2300" dirty="0" smtClean="0">
                <a:latin typeface="Comic Sans MS" pitchFamily="66" charset="0"/>
              </a:rPr>
              <a:t>j+1</a:t>
            </a:r>
            <a:r>
              <a:rPr lang="ru-RU" sz="2300" dirty="0" smtClean="0">
                <a:latin typeface="Comic Sans MS" pitchFamily="66" charset="0"/>
              </a:rPr>
              <a:t>, тогда матрица </a:t>
            </a:r>
            <a:r>
              <a:rPr lang="en-US" sz="2300" dirty="0" smtClean="0">
                <a:latin typeface="Comic Sans MS" pitchFamily="66" charset="0"/>
              </a:rPr>
              <a:t>Q</a:t>
            </a:r>
            <a:r>
              <a:rPr lang="en-US" sz="2300" baseline="30000" dirty="0" smtClean="0">
                <a:latin typeface="Comic Sans MS" pitchFamily="66" charset="0"/>
              </a:rPr>
              <a:t>(j)</a:t>
            </a:r>
            <a:r>
              <a:rPr lang="ru-RU" sz="2300" dirty="0" smtClean="0">
                <a:latin typeface="Comic Sans MS" pitchFamily="66" charset="0"/>
              </a:rPr>
              <a:t> имеет размер </a:t>
            </a:r>
            <a:r>
              <a:rPr lang="en-US" sz="2300" dirty="0" err="1" smtClean="0">
                <a:latin typeface="Comic Sans MS" pitchFamily="66" charset="0"/>
              </a:rPr>
              <a:t>s</a:t>
            </a:r>
            <a:r>
              <a:rPr lang="en-US" sz="2300" baseline="-25000" dirty="0" err="1" smtClean="0">
                <a:latin typeface="Comic Sans MS" pitchFamily="66" charset="0"/>
              </a:rPr>
              <a:t>j</a:t>
            </a:r>
            <a:r>
              <a:rPr lang="ru-RU" sz="2300" baseline="-25000" dirty="0" smtClean="0">
                <a:latin typeface="Comic Sans MS" pitchFamily="66" charset="0"/>
              </a:rPr>
              <a:t>+1</a:t>
            </a:r>
            <a:r>
              <a:rPr lang="en-US" sz="2300" dirty="0" smtClean="0">
                <a:latin typeface="Comic Sans MS" pitchFamily="66" charset="0"/>
              </a:rPr>
              <a:t>x(s</a:t>
            </a:r>
            <a:r>
              <a:rPr lang="en-US" sz="2300" baseline="-25000" dirty="0" smtClean="0">
                <a:latin typeface="Comic Sans MS" pitchFamily="66" charset="0"/>
              </a:rPr>
              <a:t>j</a:t>
            </a:r>
            <a:r>
              <a:rPr lang="en-US" sz="2300" dirty="0" smtClean="0">
                <a:latin typeface="Comic Sans MS" pitchFamily="66" charset="0"/>
              </a:rPr>
              <a:t>+1)</a:t>
            </a:r>
            <a:r>
              <a:rPr lang="ru-RU" sz="2300" dirty="0" smtClean="0">
                <a:latin typeface="Comic Sans MS" pitchFamily="66" charset="0"/>
              </a:rPr>
              <a:t>     </a:t>
            </a:r>
            <a:endParaRPr lang="en-US" sz="2300" dirty="0" smtClean="0">
              <a:latin typeface="Comic Sans MS" pitchFamily="66" charset="0"/>
            </a:endParaRPr>
          </a:p>
        </p:txBody>
      </p:sp>
      <p:sp>
        <p:nvSpPr>
          <p:cNvPr id="14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22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6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28670"/>
            <a:ext cx="9001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Важно! Нейронная сеть формирует </a:t>
            </a:r>
          </a:p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свои собственные свойства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93903" y="5820479"/>
            <a:ext cx="8354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</a:rPr>
              <a:t>Слой 3</a:t>
            </a:r>
            <a:endParaRPr lang="en-US" sz="1500" dirty="0">
              <a:solidFill>
                <a:srgbClr val="333399"/>
              </a:solidFill>
              <a:latin typeface="Comic Sans MS" pitchFamily="66" charset="0"/>
            </a:endParaRPr>
          </a:p>
        </p:txBody>
      </p:sp>
      <p:grpSp>
        <p:nvGrpSpPr>
          <p:cNvPr id="2" name="Group 13"/>
          <p:cNvGrpSpPr/>
          <p:nvPr/>
        </p:nvGrpSpPr>
        <p:grpSpPr>
          <a:xfrm>
            <a:off x="1722517" y="3164083"/>
            <a:ext cx="5364988" cy="2622371"/>
            <a:chOff x="656011" y="1657350"/>
            <a:chExt cx="5751001" cy="2811052"/>
          </a:xfrm>
        </p:grpSpPr>
        <p:sp>
          <p:nvSpPr>
            <p:cNvPr id="35" name="Oval 19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21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22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23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24"/>
            <p:cNvCxnSpPr>
              <a:stCxn id="41" idx="6"/>
              <a:endCxn id="42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25"/>
            <p:cNvCxnSpPr>
              <a:stCxn id="36" idx="6"/>
              <a:endCxn id="42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26"/>
            <p:cNvCxnSpPr>
              <a:stCxn id="35" idx="6"/>
              <a:endCxn id="42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31"/>
            <p:cNvCxnSpPr>
              <a:stCxn id="55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33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34"/>
            <p:cNvCxnSpPr>
              <a:stCxn id="41" idx="6"/>
              <a:endCxn id="47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35"/>
            <p:cNvCxnSpPr>
              <a:endCxn id="47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36"/>
            <p:cNvCxnSpPr>
              <a:stCxn id="35" idx="6"/>
              <a:endCxn id="47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37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38"/>
            <p:cNvCxnSpPr>
              <a:stCxn id="3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39"/>
            <p:cNvCxnSpPr>
              <a:stCxn id="3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40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41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42"/>
            <p:cNvCxnSpPr>
              <a:stCxn id="54" idx="6"/>
              <a:endCxn id="55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43"/>
            <p:cNvCxnSpPr>
              <a:stCxn id="42" idx="6"/>
              <a:endCxn id="55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44"/>
            <p:cNvCxnSpPr>
              <a:stCxn id="47" idx="6"/>
              <a:endCxn id="55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1704680" y="5820479"/>
            <a:ext cx="8050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</a:rPr>
              <a:t>Слой 1</a:t>
            </a:r>
            <a:endParaRPr lang="en-US" sz="1500" dirty="0">
              <a:solidFill>
                <a:srgbClr val="333399"/>
              </a:solidFill>
              <a:latin typeface="Comic Sans MS" pitchFamily="66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665077" y="5820479"/>
            <a:ext cx="8354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</a:rPr>
              <a:t>Слой 2</a:t>
            </a:r>
            <a:endParaRPr lang="en-US" sz="1500" dirty="0">
              <a:solidFill>
                <a:srgbClr val="333399"/>
              </a:solidFill>
              <a:latin typeface="Comic Sans MS" pitchFamily="66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27307" y="3306959"/>
            <a:ext cx="412292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916391" y="4254194"/>
            <a:ext cx="439544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916391" y="5182888"/>
            <a:ext cx="439544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</a:rPr>
              <a:t>3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72" name="Прямоугольник 71"/>
          <p:cNvSpPr/>
          <p:nvPr/>
        </p:nvSpPr>
        <p:spPr>
          <a:xfrm>
            <a:off x="7098120" y="3927782"/>
            <a:ext cx="15456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2000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(x) = </a:t>
            </a:r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baseline="30000" dirty="0" smtClean="0">
                <a:latin typeface="Comic Sans MS" pitchFamily="66" charset="0"/>
              </a:rPr>
              <a:t>(3)</a:t>
            </a:r>
            <a:endParaRPr lang="en-US" sz="2000" baseline="-25000" dirty="0" smtClean="0">
              <a:latin typeface="Comic Sans MS" pitchFamily="66" charset="0"/>
            </a:endParaRPr>
          </a:p>
        </p:txBody>
      </p:sp>
      <p:sp>
        <p:nvSpPr>
          <p:cNvPr id="73" name="Oval 22"/>
          <p:cNvSpPr/>
          <p:nvPr/>
        </p:nvSpPr>
        <p:spPr>
          <a:xfrm>
            <a:off x="1712993" y="2153974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916391" y="2296850"/>
            <a:ext cx="439544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ru-RU" sz="2000" baseline="-25000" dirty="0" smtClean="0">
                <a:latin typeface="Comic Sans MS" pitchFamily="66" charset="0"/>
              </a:rPr>
              <a:t>0</a:t>
            </a:r>
            <a:endParaRPr lang="en-US" sz="2000" baseline="-25000" dirty="0">
              <a:latin typeface="Comic Sans MS" pitchFamily="66" charset="0"/>
            </a:endParaRPr>
          </a:p>
        </p:txBody>
      </p:sp>
      <p:cxnSp>
        <p:nvCxnSpPr>
          <p:cNvPr id="75" name="Straight Arrow Connector 37"/>
          <p:cNvCxnSpPr>
            <a:stCxn id="73" idx="5"/>
            <a:endCxn id="54" idx="2"/>
          </p:cNvCxnSpPr>
          <p:nvPr/>
        </p:nvCxnSpPr>
        <p:spPr>
          <a:xfrm rot="16200000" flipH="1">
            <a:off x="2647277" y="2468751"/>
            <a:ext cx="752568" cy="136653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37"/>
          <p:cNvCxnSpPr>
            <a:stCxn id="73" idx="5"/>
            <a:endCxn id="42" idx="2"/>
          </p:cNvCxnSpPr>
          <p:nvPr/>
        </p:nvCxnSpPr>
        <p:spPr>
          <a:xfrm rot="16200000" flipH="1">
            <a:off x="2173794" y="2942234"/>
            <a:ext cx="1699535" cy="136653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37"/>
          <p:cNvCxnSpPr>
            <a:stCxn id="73" idx="5"/>
            <a:endCxn id="47" idx="2"/>
          </p:cNvCxnSpPr>
          <p:nvPr/>
        </p:nvCxnSpPr>
        <p:spPr>
          <a:xfrm rot="16200000" flipH="1">
            <a:off x="1700310" y="3415718"/>
            <a:ext cx="2646502" cy="136653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40"/>
          <p:cNvSpPr/>
          <p:nvPr/>
        </p:nvSpPr>
        <p:spPr>
          <a:xfrm>
            <a:off x="3694194" y="2143116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37"/>
          <p:cNvCxnSpPr>
            <a:stCxn id="87" idx="5"/>
            <a:endCxn id="55" idx="2"/>
          </p:cNvCxnSpPr>
          <p:nvPr/>
        </p:nvCxnSpPr>
        <p:spPr>
          <a:xfrm rot="16200000" flipH="1">
            <a:off x="4278462" y="2807909"/>
            <a:ext cx="1382217" cy="129614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779587" y="2285992"/>
            <a:ext cx="649537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ru-RU" sz="2000" baseline="-25000" dirty="0" smtClean="0">
                <a:latin typeface="Comic Sans MS" pitchFamily="66" charset="0"/>
              </a:rPr>
              <a:t>0</a:t>
            </a:r>
            <a:r>
              <a:rPr lang="en-US" sz="2000" baseline="30000" dirty="0" smtClean="0">
                <a:latin typeface="Comic Sans MS" pitchFamily="66" charset="0"/>
              </a:rPr>
              <a:t>(2)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786182" y="3314642"/>
            <a:ext cx="622286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baseline="30000" dirty="0" smtClean="0">
                <a:latin typeface="Comic Sans MS" pitchFamily="66" charset="0"/>
              </a:rPr>
              <a:t>(2)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86182" y="4286256"/>
            <a:ext cx="649538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baseline="30000" dirty="0" smtClean="0">
                <a:latin typeface="Comic Sans MS" pitchFamily="66" charset="0"/>
              </a:rPr>
              <a:t>(2)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86182" y="5243468"/>
            <a:ext cx="649538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en-US" sz="2000" baseline="-25000" dirty="0" smtClean="0">
                <a:latin typeface="Comic Sans MS" pitchFamily="66" charset="0"/>
              </a:rPr>
              <a:t>3</a:t>
            </a:r>
            <a:r>
              <a:rPr lang="en-US" sz="2000" baseline="30000" dirty="0" smtClean="0">
                <a:latin typeface="Comic Sans MS" pitchFamily="66" charset="0"/>
              </a:rPr>
              <a:t>(2)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715008" y="3929066"/>
            <a:ext cx="622286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baseline="30000" dirty="0" smtClean="0">
                <a:latin typeface="Comic Sans MS" pitchFamily="66" charset="0"/>
              </a:rPr>
              <a:t>(3)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500562" y="2285992"/>
            <a:ext cx="1024640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ru-RU" sz="2000" baseline="-25000" dirty="0" smtClean="0">
                <a:latin typeface="Comic Sans MS" pitchFamily="66" charset="0"/>
              </a:rPr>
              <a:t>0</a:t>
            </a:r>
            <a:r>
              <a:rPr lang="en-US" sz="2000" baseline="30000" dirty="0" smtClean="0">
                <a:latin typeface="Comic Sans MS" pitchFamily="66" charset="0"/>
              </a:rPr>
              <a:t>(2) </a:t>
            </a:r>
            <a:r>
              <a:rPr lang="en-US" sz="2000" dirty="0" smtClean="0">
                <a:latin typeface="Comic Sans MS" pitchFamily="66" charset="0"/>
              </a:rPr>
              <a:t>= 1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471469" y="2285992"/>
            <a:ext cx="814647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ru-RU" sz="2000" baseline="-25000" dirty="0" smtClean="0">
                <a:latin typeface="Comic Sans MS" pitchFamily="66" charset="0"/>
              </a:rPr>
              <a:t>0</a:t>
            </a:r>
            <a:r>
              <a:rPr lang="en-US" sz="2000" baseline="30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= 1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5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23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61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2" name="TextBox 61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93903" y="5820479"/>
            <a:ext cx="8354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</a:rPr>
              <a:t>Слой 3</a:t>
            </a:r>
            <a:endParaRPr lang="en-US" sz="1500" dirty="0">
              <a:solidFill>
                <a:srgbClr val="333399"/>
              </a:solidFill>
              <a:latin typeface="Comic Sans MS" pitchFamily="66" charset="0"/>
            </a:endParaRPr>
          </a:p>
        </p:txBody>
      </p:sp>
      <p:grpSp>
        <p:nvGrpSpPr>
          <p:cNvPr id="2" name="Group 13"/>
          <p:cNvGrpSpPr/>
          <p:nvPr/>
        </p:nvGrpSpPr>
        <p:grpSpPr>
          <a:xfrm>
            <a:off x="1722517" y="3164083"/>
            <a:ext cx="5364988" cy="2622371"/>
            <a:chOff x="656011" y="1657350"/>
            <a:chExt cx="5751001" cy="2811052"/>
          </a:xfrm>
        </p:grpSpPr>
        <p:sp>
          <p:nvSpPr>
            <p:cNvPr id="35" name="Oval 19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21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22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23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24"/>
            <p:cNvCxnSpPr>
              <a:stCxn id="41" idx="6"/>
              <a:endCxn id="42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25"/>
            <p:cNvCxnSpPr>
              <a:stCxn id="36" idx="6"/>
              <a:endCxn id="42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26"/>
            <p:cNvCxnSpPr>
              <a:stCxn id="35" idx="6"/>
              <a:endCxn id="42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31"/>
            <p:cNvCxnSpPr>
              <a:stCxn id="55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33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34"/>
            <p:cNvCxnSpPr>
              <a:stCxn id="41" idx="6"/>
              <a:endCxn id="47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35"/>
            <p:cNvCxnSpPr>
              <a:endCxn id="47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36"/>
            <p:cNvCxnSpPr>
              <a:stCxn id="35" idx="6"/>
              <a:endCxn id="47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37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38"/>
            <p:cNvCxnSpPr>
              <a:stCxn id="3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39"/>
            <p:cNvCxnSpPr>
              <a:stCxn id="3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40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41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42"/>
            <p:cNvCxnSpPr>
              <a:stCxn id="54" idx="6"/>
              <a:endCxn id="55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43"/>
            <p:cNvCxnSpPr>
              <a:stCxn id="42" idx="6"/>
              <a:endCxn id="55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44"/>
            <p:cNvCxnSpPr>
              <a:stCxn id="47" idx="6"/>
              <a:endCxn id="55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1704680" y="5820479"/>
            <a:ext cx="8050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</a:rPr>
              <a:t>Слой 1</a:t>
            </a:r>
            <a:endParaRPr lang="en-US" sz="1500" dirty="0">
              <a:solidFill>
                <a:srgbClr val="333399"/>
              </a:solidFill>
              <a:latin typeface="Comic Sans MS" pitchFamily="66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665077" y="5820479"/>
            <a:ext cx="8354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</a:rPr>
              <a:t>Слой 2</a:t>
            </a:r>
            <a:endParaRPr lang="en-US" sz="1500" dirty="0">
              <a:solidFill>
                <a:srgbClr val="333399"/>
              </a:solidFill>
              <a:latin typeface="Comic Sans MS" pitchFamily="66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27307" y="3306959"/>
            <a:ext cx="412292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916391" y="4254194"/>
            <a:ext cx="439544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916391" y="5182888"/>
            <a:ext cx="439544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</a:rPr>
              <a:t>3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72" name="Прямоугольник 71"/>
          <p:cNvSpPr/>
          <p:nvPr/>
        </p:nvSpPr>
        <p:spPr>
          <a:xfrm>
            <a:off x="7098120" y="3927782"/>
            <a:ext cx="15456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2000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(x) = </a:t>
            </a:r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baseline="30000" dirty="0" smtClean="0">
                <a:latin typeface="Comic Sans MS" pitchFamily="66" charset="0"/>
              </a:rPr>
              <a:t>(3)</a:t>
            </a:r>
            <a:endParaRPr lang="en-US" sz="2000" baseline="-25000" dirty="0" smtClean="0">
              <a:latin typeface="Comic Sans MS" pitchFamily="66" charset="0"/>
            </a:endParaRPr>
          </a:p>
        </p:txBody>
      </p:sp>
      <p:sp>
        <p:nvSpPr>
          <p:cNvPr id="73" name="Oval 22"/>
          <p:cNvSpPr/>
          <p:nvPr/>
        </p:nvSpPr>
        <p:spPr>
          <a:xfrm>
            <a:off x="1712993" y="2153974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916391" y="2296850"/>
            <a:ext cx="439544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ru-RU" sz="2000" baseline="-25000" dirty="0" smtClean="0">
                <a:latin typeface="Comic Sans MS" pitchFamily="66" charset="0"/>
              </a:rPr>
              <a:t>0</a:t>
            </a:r>
            <a:endParaRPr lang="en-US" sz="2000" baseline="-25000" dirty="0">
              <a:latin typeface="Comic Sans MS" pitchFamily="66" charset="0"/>
            </a:endParaRPr>
          </a:p>
        </p:txBody>
      </p:sp>
      <p:cxnSp>
        <p:nvCxnSpPr>
          <p:cNvPr id="75" name="Straight Arrow Connector 37"/>
          <p:cNvCxnSpPr>
            <a:stCxn id="73" idx="5"/>
            <a:endCxn id="54" idx="2"/>
          </p:cNvCxnSpPr>
          <p:nvPr/>
        </p:nvCxnSpPr>
        <p:spPr>
          <a:xfrm rot="16200000" flipH="1">
            <a:off x="2647277" y="2468751"/>
            <a:ext cx="752568" cy="136653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37"/>
          <p:cNvCxnSpPr>
            <a:stCxn id="73" idx="5"/>
            <a:endCxn id="42" idx="2"/>
          </p:cNvCxnSpPr>
          <p:nvPr/>
        </p:nvCxnSpPr>
        <p:spPr>
          <a:xfrm rot="16200000" flipH="1">
            <a:off x="2173794" y="2942234"/>
            <a:ext cx="1699535" cy="136653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37"/>
          <p:cNvCxnSpPr>
            <a:stCxn id="73" idx="5"/>
            <a:endCxn id="47" idx="2"/>
          </p:cNvCxnSpPr>
          <p:nvPr/>
        </p:nvCxnSpPr>
        <p:spPr>
          <a:xfrm rot="16200000" flipH="1">
            <a:off x="1700310" y="3415718"/>
            <a:ext cx="2646502" cy="136653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40"/>
          <p:cNvSpPr/>
          <p:nvPr/>
        </p:nvSpPr>
        <p:spPr>
          <a:xfrm>
            <a:off x="3694194" y="2143116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37"/>
          <p:cNvCxnSpPr>
            <a:stCxn id="87" idx="5"/>
            <a:endCxn id="55" idx="2"/>
          </p:cNvCxnSpPr>
          <p:nvPr/>
        </p:nvCxnSpPr>
        <p:spPr>
          <a:xfrm rot="16200000" flipH="1">
            <a:off x="4278462" y="2807909"/>
            <a:ext cx="1382217" cy="129614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779587" y="2285992"/>
            <a:ext cx="649537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ru-RU" sz="2000" baseline="-25000" dirty="0" smtClean="0">
                <a:latin typeface="Comic Sans MS" pitchFamily="66" charset="0"/>
              </a:rPr>
              <a:t>0</a:t>
            </a:r>
            <a:r>
              <a:rPr lang="en-US" sz="2000" baseline="30000" dirty="0" smtClean="0">
                <a:latin typeface="Comic Sans MS" pitchFamily="66" charset="0"/>
              </a:rPr>
              <a:t>(2)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786182" y="3314642"/>
            <a:ext cx="622286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baseline="30000" dirty="0" smtClean="0">
                <a:latin typeface="Comic Sans MS" pitchFamily="66" charset="0"/>
              </a:rPr>
              <a:t>(2)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86182" y="4286256"/>
            <a:ext cx="649538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baseline="30000" dirty="0" smtClean="0">
                <a:latin typeface="Comic Sans MS" pitchFamily="66" charset="0"/>
              </a:rPr>
              <a:t>(2)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86182" y="5243468"/>
            <a:ext cx="649538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en-US" sz="2000" baseline="-25000" dirty="0" smtClean="0">
                <a:latin typeface="Comic Sans MS" pitchFamily="66" charset="0"/>
              </a:rPr>
              <a:t>3</a:t>
            </a:r>
            <a:r>
              <a:rPr lang="en-US" sz="2000" baseline="30000" dirty="0" smtClean="0">
                <a:latin typeface="Comic Sans MS" pitchFamily="66" charset="0"/>
              </a:rPr>
              <a:t>(2)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715008" y="3929066"/>
            <a:ext cx="622286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baseline="30000" dirty="0" smtClean="0">
                <a:latin typeface="Comic Sans MS" pitchFamily="66" charset="0"/>
              </a:rPr>
              <a:t>(3)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500562" y="2285992"/>
            <a:ext cx="1024640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ru-RU" sz="2000" baseline="-25000" dirty="0" smtClean="0">
                <a:latin typeface="Comic Sans MS" pitchFamily="66" charset="0"/>
              </a:rPr>
              <a:t>0</a:t>
            </a:r>
            <a:r>
              <a:rPr lang="en-US" sz="2000" baseline="30000" dirty="0" smtClean="0">
                <a:latin typeface="Comic Sans MS" pitchFamily="66" charset="0"/>
              </a:rPr>
              <a:t>(2) </a:t>
            </a:r>
            <a:r>
              <a:rPr lang="en-US" sz="2000" dirty="0" smtClean="0">
                <a:latin typeface="Comic Sans MS" pitchFamily="66" charset="0"/>
              </a:rPr>
              <a:t>= 1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471469" y="2285992"/>
            <a:ext cx="814647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ru-RU" sz="2000" baseline="-25000" dirty="0" smtClean="0">
                <a:latin typeface="Comic Sans MS" pitchFamily="66" charset="0"/>
              </a:rPr>
              <a:t>0</a:t>
            </a:r>
            <a:r>
              <a:rPr lang="en-US" sz="2000" baseline="30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= 1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289044" y="2071678"/>
            <a:ext cx="2425700" cy="4000528"/>
          </a:xfrm>
          <a:prstGeom prst="rect">
            <a:avLst/>
          </a:prstGeom>
          <a:solidFill>
            <a:srgbClr val="92D050">
              <a:alpha val="94902"/>
            </a:srgb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60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24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1406" y="928670"/>
            <a:ext cx="9001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Важно! Нейронная сеть формирует </a:t>
            </a:r>
          </a:p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свои собственные свойства</a:t>
            </a:r>
          </a:p>
        </p:txBody>
      </p:sp>
      <p:pic>
        <p:nvPicPr>
          <p:cNvPr id="63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4" name="TextBox 6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593903" y="5820479"/>
            <a:ext cx="8354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</a:rPr>
              <a:t>Слой 3</a:t>
            </a:r>
            <a:endParaRPr lang="en-US" sz="1500" dirty="0">
              <a:solidFill>
                <a:srgbClr val="333399"/>
              </a:solidFill>
              <a:latin typeface="Comic Sans MS" pitchFamily="66" charset="0"/>
            </a:endParaRPr>
          </a:p>
        </p:txBody>
      </p:sp>
      <p:grpSp>
        <p:nvGrpSpPr>
          <p:cNvPr id="2" name="Group 13"/>
          <p:cNvGrpSpPr/>
          <p:nvPr/>
        </p:nvGrpSpPr>
        <p:grpSpPr>
          <a:xfrm>
            <a:off x="1722517" y="3164083"/>
            <a:ext cx="5364988" cy="2622371"/>
            <a:chOff x="656011" y="1657350"/>
            <a:chExt cx="5751001" cy="2811052"/>
          </a:xfrm>
        </p:grpSpPr>
        <p:sp>
          <p:nvSpPr>
            <p:cNvPr id="35" name="Oval 19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21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22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23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24"/>
            <p:cNvCxnSpPr>
              <a:stCxn id="41" idx="6"/>
              <a:endCxn id="42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25"/>
            <p:cNvCxnSpPr>
              <a:stCxn id="36" idx="6"/>
              <a:endCxn id="42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26"/>
            <p:cNvCxnSpPr>
              <a:stCxn id="35" idx="6"/>
              <a:endCxn id="42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31"/>
            <p:cNvCxnSpPr>
              <a:stCxn id="55" idx="6"/>
            </p:cNvCxnSpPr>
            <p:nvPr/>
          </p:nvCxnSpPr>
          <p:spPr>
            <a:xfrm>
              <a:off x="5619204" y="2711090"/>
              <a:ext cx="787808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Oval 33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8" name="Straight Arrow Connector 34"/>
            <p:cNvCxnSpPr>
              <a:stCxn id="41" idx="6"/>
              <a:endCxn id="47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35"/>
            <p:cNvCxnSpPr>
              <a:endCxn id="47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36"/>
            <p:cNvCxnSpPr>
              <a:stCxn id="35" idx="6"/>
              <a:endCxn id="47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37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38"/>
            <p:cNvCxnSpPr>
              <a:stCxn id="36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39"/>
            <p:cNvCxnSpPr>
              <a:stCxn id="3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Oval 40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41"/>
            <p:cNvSpPr/>
            <p:nvPr/>
          </p:nvSpPr>
          <p:spPr>
            <a:xfrm>
              <a:off x="4831395" y="2320663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6" name="Straight Arrow Connector 42"/>
            <p:cNvCxnSpPr>
              <a:stCxn id="54" idx="6"/>
              <a:endCxn id="55" idx="2"/>
            </p:cNvCxnSpPr>
            <p:nvPr/>
          </p:nvCxnSpPr>
          <p:spPr>
            <a:xfrm>
              <a:off x="3570902" y="2047774"/>
              <a:ext cx="1260493" cy="66331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43"/>
            <p:cNvCxnSpPr>
              <a:stCxn id="42" idx="6"/>
              <a:endCxn id="55" idx="2"/>
            </p:cNvCxnSpPr>
            <p:nvPr/>
          </p:nvCxnSpPr>
          <p:spPr>
            <a:xfrm flipV="1">
              <a:off x="3570902" y="2711087"/>
              <a:ext cx="1260493" cy="3517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44"/>
            <p:cNvCxnSpPr>
              <a:stCxn id="47" idx="6"/>
              <a:endCxn id="55" idx="2"/>
            </p:cNvCxnSpPr>
            <p:nvPr/>
          </p:nvCxnSpPr>
          <p:spPr>
            <a:xfrm flipV="1">
              <a:off x="3570902" y="2711087"/>
              <a:ext cx="1260493" cy="136689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1704680" y="5820479"/>
            <a:ext cx="8050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</a:rPr>
              <a:t>Слой 1</a:t>
            </a:r>
            <a:endParaRPr lang="en-US" sz="1500" dirty="0">
              <a:solidFill>
                <a:srgbClr val="333399"/>
              </a:solidFill>
              <a:latin typeface="Comic Sans MS" pitchFamily="66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3665077" y="5820479"/>
            <a:ext cx="8354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</a:rPr>
              <a:t>Слой 2</a:t>
            </a:r>
            <a:endParaRPr lang="en-US" sz="1500" dirty="0">
              <a:solidFill>
                <a:srgbClr val="333399"/>
              </a:solidFill>
              <a:latin typeface="Comic Sans MS" pitchFamily="66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1927307" y="3306959"/>
            <a:ext cx="412292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916391" y="4254194"/>
            <a:ext cx="439544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916391" y="5182888"/>
            <a:ext cx="439544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</a:rPr>
              <a:t>3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72" name="Прямоугольник 71"/>
          <p:cNvSpPr/>
          <p:nvPr/>
        </p:nvSpPr>
        <p:spPr>
          <a:xfrm>
            <a:off x="7098120" y="3927782"/>
            <a:ext cx="15456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2000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(x) = </a:t>
            </a:r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baseline="30000" dirty="0" smtClean="0">
                <a:latin typeface="Comic Sans MS" pitchFamily="66" charset="0"/>
              </a:rPr>
              <a:t>(3)</a:t>
            </a:r>
            <a:endParaRPr lang="en-US" sz="2000" baseline="-25000" dirty="0" smtClean="0">
              <a:latin typeface="Comic Sans MS" pitchFamily="66" charset="0"/>
            </a:endParaRPr>
          </a:p>
        </p:txBody>
      </p:sp>
      <p:sp>
        <p:nvSpPr>
          <p:cNvPr id="73" name="Oval 22"/>
          <p:cNvSpPr/>
          <p:nvPr/>
        </p:nvSpPr>
        <p:spPr>
          <a:xfrm>
            <a:off x="1712993" y="2153974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1916391" y="2296850"/>
            <a:ext cx="439544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ru-RU" sz="2000" baseline="-25000" dirty="0" smtClean="0">
                <a:latin typeface="Comic Sans MS" pitchFamily="66" charset="0"/>
              </a:rPr>
              <a:t>0</a:t>
            </a:r>
            <a:endParaRPr lang="en-US" sz="2000" baseline="-25000" dirty="0">
              <a:latin typeface="Comic Sans MS" pitchFamily="66" charset="0"/>
            </a:endParaRPr>
          </a:p>
        </p:txBody>
      </p:sp>
      <p:cxnSp>
        <p:nvCxnSpPr>
          <p:cNvPr id="75" name="Straight Arrow Connector 37"/>
          <p:cNvCxnSpPr>
            <a:stCxn id="73" idx="5"/>
            <a:endCxn id="54" idx="2"/>
          </p:cNvCxnSpPr>
          <p:nvPr/>
        </p:nvCxnSpPr>
        <p:spPr>
          <a:xfrm rot="16200000" flipH="1">
            <a:off x="2647277" y="2468751"/>
            <a:ext cx="752568" cy="136653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37"/>
          <p:cNvCxnSpPr>
            <a:stCxn id="73" idx="5"/>
            <a:endCxn id="42" idx="2"/>
          </p:cNvCxnSpPr>
          <p:nvPr/>
        </p:nvCxnSpPr>
        <p:spPr>
          <a:xfrm rot="16200000" flipH="1">
            <a:off x="2173794" y="2942234"/>
            <a:ext cx="1699535" cy="136653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37"/>
          <p:cNvCxnSpPr>
            <a:stCxn id="73" idx="5"/>
            <a:endCxn id="47" idx="2"/>
          </p:cNvCxnSpPr>
          <p:nvPr/>
        </p:nvCxnSpPr>
        <p:spPr>
          <a:xfrm rot="16200000" flipH="1">
            <a:off x="1700310" y="3415718"/>
            <a:ext cx="2646502" cy="136653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40"/>
          <p:cNvSpPr/>
          <p:nvPr/>
        </p:nvSpPr>
        <p:spPr>
          <a:xfrm>
            <a:off x="3694194" y="2143116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8" name="Straight Arrow Connector 37"/>
          <p:cNvCxnSpPr>
            <a:stCxn id="87" idx="5"/>
            <a:endCxn id="55" idx="2"/>
          </p:cNvCxnSpPr>
          <p:nvPr/>
        </p:nvCxnSpPr>
        <p:spPr>
          <a:xfrm rot="16200000" flipH="1">
            <a:off x="4278462" y="2807909"/>
            <a:ext cx="1382217" cy="129614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779587" y="2285992"/>
            <a:ext cx="649537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ru-RU" sz="2000" baseline="-25000" dirty="0" smtClean="0">
                <a:latin typeface="Comic Sans MS" pitchFamily="66" charset="0"/>
              </a:rPr>
              <a:t>0</a:t>
            </a:r>
            <a:r>
              <a:rPr lang="en-US" sz="2000" baseline="30000" dirty="0" smtClean="0">
                <a:latin typeface="Comic Sans MS" pitchFamily="66" charset="0"/>
              </a:rPr>
              <a:t>(2)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786182" y="3314642"/>
            <a:ext cx="622286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baseline="30000" dirty="0" smtClean="0">
                <a:latin typeface="Comic Sans MS" pitchFamily="66" charset="0"/>
              </a:rPr>
              <a:t>(2)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86182" y="4286256"/>
            <a:ext cx="649538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baseline="30000" dirty="0" smtClean="0">
                <a:latin typeface="Comic Sans MS" pitchFamily="66" charset="0"/>
              </a:rPr>
              <a:t>(2)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3786182" y="5243468"/>
            <a:ext cx="649538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en-US" sz="2000" baseline="-25000" dirty="0" smtClean="0">
                <a:latin typeface="Comic Sans MS" pitchFamily="66" charset="0"/>
              </a:rPr>
              <a:t>3</a:t>
            </a:r>
            <a:r>
              <a:rPr lang="en-US" sz="2000" baseline="30000" dirty="0" smtClean="0">
                <a:latin typeface="Comic Sans MS" pitchFamily="66" charset="0"/>
              </a:rPr>
              <a:t>(2)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5715008" y="3929066"/>
            <a:ext cx="622286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baseline="30000" dirty="0" smtClean="0">
                <a:latin typeface="Comic Sans MS" pitchFamily="66" charset="0"/>
              </a:rPr>
              <a:t>(3)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4500562" y="2285992"/>
            <a:ext cx="1024640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ru-RU" sz="2000" baseline="-25000" dirty="0" smtClean="0">
                <a:latin typeface="Comic Sans MS" pitchFamily="66" charset="0"/>
              </a:rPr>
              <a:t>0</a:t>
            </a:r>
            <a:r>
              <a:rPr lang="en-US" sz="2000" baseline="30000" dirty="0" smtClean="0">
                <a:latin typeface="Comic Sans MS" pitchFamily="66" charset="0"/>
              </a:rPr>
              <a:t>(2) </a:t>
            </a:r>
            <a:r>
              <a:rPr lang="en-US" sz="2000" dirty="0" smtClean="0">
                <a:latin typeface="Comic Sans MS" pitchFamily="66" charset="0"/>
              </a:rPr>
              <a:t>= 1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2471469" y="2285992"/>
            <a:ext cx="814647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ru-RU" sz="2000" baseline="-25000" dirty="0" smtClean="0">
                <a:latin typeface="Comic Sans MS" pitchFamily="66" charset="0"/>
              </a:rPr>
              <a:t>0</a:t>
            </a:r>
            <a:r>
              <a:rPr lang="en-US" sz="2000" baseline="30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= 1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289044" y="2071678"/>
            <a:ext cx="2425700" cy="4000528"/>
          </a:xfrm>
          <a:prstGeom prst="rect">
            <a:avLst/>
          </a:prstGeom>
          <a:solidFill>
            <a:srgbClr val="92D050">
              <a:alpha val="94902"/>
            </a:srgb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60" name="Text Box 4"/>
          <p:cNvSpPr txBox="1">
            <a:spLocks noChangeArrowheads="1"/>
          </p:cNvSpPr>
          <p:nvPr/>
        </p:nvSpPr>
        <p:spPr bwMode="auto">
          <a:xfrm>
            <a:off x="285720" y="5626005"/>
            <a:ext cx="8643998" cy="446201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(x) = </a:t>
            </a:r>
            <a:r>
              <a:rPr lang="en-US" sz="2300" dirty="0" smtClean="0">
                <a:latin typeface="Comic Sans MS" pitchFamily="66" charset="0"/>
              </a:rPr>
              <a:t>a</a:t>
            </a:r>
            <a:r>
              <a:rPr lang="en-US" sz="2300" baseline="-25000" dirty="0" smtClean="0">
                <a:latin typeface="Comic Sans MS" pitchFamily="66" charset="0"/>
              </a:rPr>
              <a:t>1</a:t>
            </a:r>
            <a:r>
              <a:rPr lang="en-US" sz="2300" baseline="30000" dirty="0" smtClean="0">
                <a:latin typeface="Comic Sans MS" pitchFamily="66" charset="0"/>
              </a:rPr>
              <a:t>(3)</a:t>
            </a:r>
            <a:r>
              <a:rPr lang="en-US" sz="2300" dirty="0" smtClean="0">
                <a:latin typeface="Comic Sans MS" pitchFamily="66" charset="0"/>
              </a:rPr>
              <a:t> 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= g(Q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10</a:t>
            </a:r>
            <a:r>
              <a:rPr lang="en-US" sz="2300" baseline="30000" dirty="0" smtClean="0">
                <a:latin typeface="Comic Sans MS" pitchFamily="66" charset="0"/>
                <a:cs typeface="Times New Roman" pitchFamily="18" charset="0"/>
              </a:rPr>
              <a:t>(2)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baseline="30000" dirty="0" smtClean="0">
                <a:latin typeface="Comic Sans MS" pitchFamily="66" charset="0"/>
              </a:rPr>
              <a:t>(2)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+ Q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11</a:t>
            </a:r>
            <a:r>
              <a:rPr lang="en-US" sz="2300" baseline="30000" dirty="0" smtClean="0">
                <a:latin typeface="Comic Sans MS" pitchFamily="66" charset="0"/>
                <a:cs typeface="Times New Roman" pitchFamily="18" charset="0"/>
              </a:rPr>
              <a:t>(2)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300" dirty="0" smtClean="0">
                <a:latin typeface="Comic Sans MS" pitchFamily="66" charset="0"/>
              </a:rPr>
              <a:t>a</a:t>
            </a:r>
            <a:r>
              <a:rPr lang="en-US" sz="2300" baseline="-25000" dirty="0" smtClean="0">
                <a:latin typeface="Comic Sans MS" pitchFamily="66" charset="0"/>
              </a:rPr>
              <a:t>1</a:t>
            </a:r>
            <a:r>
              <a:rPr lang="en-US" sz="2300" baseline="30000" dirty="0" smtClean="0">
                <a:latin typeface="Comic Sans MS" pitchFamily="66" charset="0"/>
              </a:rPr>
              <a:t>(2)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+ Q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12</a:t>
            </a:r>
            <a:r>
              <a:rPr lang="en-US" sz="2300" baseline="30000" dirty="0" smtClean="0">
                <a:latin typeface="Comic Sans MS" pitchFamily="66" charset="0"/>
                <a:cs typeface="Times New Roman" pitchFamily="18" charset="0"/>
              </a:rPr>
              <a:t>(2)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300" dirty="0" smtClean="0">
                <a:latin typeface="Comic Sans MS" pitchFamily="66" charset="0"/>
              </a:rPr>
              <a:t>a</a:t>
            </a:r>
            <a:r>
              <a:rPr lang="en-US" sz="2300" baseline="-25000" dirty="0" smtClean="0">
                <a:latin typeface="Comic Sans MS" pitchFamily="66" charset="0"/>
              </a:rPr>
              <a:t>2</a:t>
            </a:r>
            <a:r>
              <a:rPr lang="en-US" sz="2300" baseline="30000" dirty="0" smtClean="0">
                <a:latin typeface="Comic Sans MS" pitchFamily="66" charset="0"/>
              </a:rPr>
              <a:t>(2)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+ Q</a:t>
            </a:r>
            <a:r>
              <a:rPr lang="en-US" sz="2300" baseline="-25000" dirty="0" smtClean="0">
                <a:latin typeface="Comic Sans MS" pitchFamily="66" charset="0"/>
                <a:cs typeface="Times New Roman" pitchFamily="18" charset="0"/>
              </a:rPr>
              <a:t>13</a:t>
            </a:r>
            <a:r>
              <a:rPr lang="en-US" sz="2300" baseline="30000" dirty="0" smtClean="0">
                <a:latin typeface="Comic Sans MS" pitchFamily="66" charset="0"/>
                <a:cs typeface="Times New Roman" pitchFamily="18" charset="0"/>
              </a:rPr>
              <a:t>(2)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300" dirty="0" smtClean="0">
                <a:latin typeface="Comic Sans MS" pitchFamily="66" charset="0"/>
              </a:rPr>
              <a:t>a</a:t>
            </a:r>
            <a:r>
              <a:rPr lang="en-US" sz="2300" baseline="-25000" dirty="0" smtClean="0">
                <a:latin typeface="Comic Sans MS" pitchFamily="66" charset="0"/>
              </a:rPr>
              <a:t>3</a:t>
            </a:r>
            <a:r>
              <a:rPr lang="en-US" sz="2300" baseline="30000" dirty="0" smtClean="0">
                <a:latin typeface="Comic Sans MS" pitchFamily="66" charset="0"/>
              </a:rPr>
              <a:t>(2)</a:t>
            </a:r>
            <a:r>
              <a:rPr lang="en-US" sz="2300" dirty="0" smtClean="0">
                <a:latin typeface="Comic Sans MS" pitchFamily="66" charset="0"/>
                <a:cs typeface="Times New Roman" pitchFamily="18" charset="0"/>
              </a:rPr>
              <a:t>)</a:t>
            </a:r>
            <a:endParaRPr lang="en-US" sz="2300" dirty="0" smtClean="0">
              <a:latin typeface="Comic Sans MS" pitchFamily="66" charset="0"/>
            </a:endParaRPr>
          </a:p>
        </p:txBody>
      </p:sp>
      <p:sp>
        <p:nvSpPr>
          <p:cNvPr id="5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25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71406" y="928670"/>
            <a:ext cx="9001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Важно! Нейронная сеть формирует </a:t>
            </a:r>
          </a:p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свои собственные свойства</a:t>
            </a:r>
          </a:p>
        </p:txBody>
      </p:sp>
      <p:pic>
        <p:nvPicPr>
          <p:cNvPr id="64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TextBox 64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7" name="Straight Arrow Connector 31"/>
          <p:cNvCxnSpPr/>
          <p:nvPr/>
        </p:nvCxnSpPr>
        <p:spPr>
          <a:xfrm>
            <a:off x="6792048" y="3857628"/>
            <a:ext cx="734930" cy="151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857232"/>
            <a:ext cx="9001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Другие архитектуры нейронных сетей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1" name="Text Box 4"/>
          <p:cNvSpPr txBox="1">
            <a:spLocks noChangeArrowheads="1"/>
          </p:cNvSpPr>
          <p:nvPr/>
        </p:nvSpPr>
        <p:spPr bwMode="auto">
          <a:xfrm>
            <a:off x="214282" y="5549061"/>
            <a:ext cx="8643998" cy="523145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1400" dirty="0" smtClean="0">
                <a:latin typeface="Comic Sans MS" pitchFamily="66" charset="0"/>
                <a:cs typeface="Times New Roman" pitchFamily="18" charset="0"/>
              </a:rPr>
              <a:t>Рекомендуется проанализировать материал из курса </a:t>
            </a:r>
            <a:r>
              <a:rPr lang="en-US" sz="1400" dirty="0" smtClean="0">
                <a:solidFill>
                  <a:srgbClr val="333399"/>
                </a:solidFill>
                <a:latin typeface="Comic Sans MS" pitchFamily="66" charset="0"/>
              </a:rPr>
              <a:t>Geoffrey Hinton</a:t>
            </a:r>
            <a:r>
              <a:rPr lang="ru-RU" sz="1400" dirty="0" smtClean="0">
                <a:solidFill>
                  <a:srgbClr val="333399"/>
                </a:solidFill>
                <a:latin typeface="Comic Sans MS" pitchFamily="66" charset="0"/>
              </a:rPr>
              <a:t>. </a:t>
            </a:r>
            <a:r>
              <a:rPr lang="en-US" sz="1400" dirty="0" smtClean="0">
                <a:solidFill>
                  <a:srgbClr val="333399"/>
                </a:solidFill>
                <a:latin typeface="Comic Sans MS" pitchFamily="66" charset="0"/>
              </a:rPr>
              <a:t>Neural Networks for Machine Learning</a:t>
            </a:r>
            <a:r>
              <a:rPr lang="ru-RU" sz="1400" dirty="0" smtClean="0">
                <a:solidFill>
                  <a:srgbClr val="333399"/>
                </a:solidFill>
                <a:latin typeface="Comic Sans MS" pitchFamily="66" charset="0"/>
              </a:rPr>
              <a:t>, 2012. </a:t>
            </a:r>
            <a:r>
              <a:rPr lang="en-US" sz="1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University</a:t>
            </a:r>
            <a:r>
              <a:rPr lang="ru-RU" sz="1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1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of Toronto, </a:t>
            </a:r>
            <a:r>
              <a:rPr lang="en-US" sz="1400" dirty="0" smtClean="0">
                <a:solidFill>
                  <a:srgbClr val="333399"/>
                </a:solidFill>
                <a:latin typeface="Comic Sans MS" pitchFamily="66" charset="0"/>
              </a:rPr>
              <a:t>www.coursera.org/course/neuralnets</a:t>
            </a:r>
            <a:endParaRPr lang="en-US" sz="1400" dirty="0">
              <a:latin typeface="Comic Sans MS" pitchFamily="66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103505" y="5177537"/>
            <a:ext cx="8354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</a:rPr>
              <a:t>Слой 3</a:t>
            </a:r>
            <a:endParaRPr lang="en-US" sz="1500" dirty="0">
              <a:solidFill>
                <a:srgbClr val="333399"/>
              </a:solidFill>
              <a:latin typeface="Comic Sans MS" pitchFamily="66" charset="0"/>
            </a:endParaRPr>
          </a:p>
        </p:txBody>
      </p:sp>
      <p:grpSp>
        <p:nvGrpSpPr>
          <p:cNvPr id="64" name="Group 13"/>
          <p:cNvGrpSpPr/>
          <p:nvPr/>
        </p:nvGrpSpPr>
        <p:grpSpPr>
          <a:xfrm>
            <a:off x="232119" y="2521141"/>
            <a:ext cx="4630058" cy="2622371"/>
            <a:chOff x="656011" y="1657350"/>
            <a:chExt cx="4963192" cy="2811052"/>
          </a:xfrm>
        </p:grpSpPr>
        <p:sp>
          <p:nvSpPr>
            <p:cNvPr id="65" name="Oval 19"/>
            <p:cNvSpPr/>
            <p:nvPr/>
          </p:nvSpPr>
          <p:spPr>
            <a:xfrm>
              <a:off x="656011" y="3687554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21"/>
            <p:cNvSpPr/>
            <p:nvPr/>
          </p:nvSpPr>
          <p:spPr>
            <a:xfrm>
              <a:off x="656011" y="2672452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22"/>
            <p:cNvSpPr/>
            <p:nvPr/>
          </p:nvSpPr>
          <p:spPr>
            <a:xfrm>
              <a:off x="656011" y="1657350"/>
              <a:ext cx="787808" cy="7808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23"/>
            <p:cNvSpPr/>
            <p:nvPr/>
          </p:nvSpPr>
          <p:spPr>
            <a:xfrm>
              <a:off x="2783094" y="2672452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9" name="Straight Arrow Connector 24"/>
            <p:cNvCxnSpPr>
              <a:stCxn id="76" idx="6"/>
              <a:endCxn id="77" idx="2"/>
            </p:cNvCxnSpPr>
            <p:nvPr/>
          </p:nvCxnSpPr>
          <p:spPr>
            <a:xfrm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25"/>
            <p:cNvCxnSpPr>
              <a:stCxn id="71" idx="6"/>
              <a:endCxn id="77" idx="2"/>
            </p:cNvCxnSpPr>
            <p:nvPr/>
          </p:nvCxnSpPr>
          <p:spPr>
            <a:xfrm>
              <a:off x="1443819" y="3062878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26"/>
            <p:cNvCxnSpPr>
              <a:stCxn id="65" idx="6"/>
              <a:endCxn id="77" idx="2"/>
            </p:cNvCxnSpPr>
            <p:nvPr/>
          </p:nvCxnSpPr>
          <p:spPr>
            <a:xfrm flipV="1"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33"/>
            <p:cNvSpPr/>
            <p:nvPr/>
          </p:nvSpPr>
          <p:spPr>
            <a:xfrm>
              <a:off x="2783094" y="3687554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Arrow Connector 34"/>
            <p:cNvCxnSpPr>
              <a:stCxn id="76" idx="6"/>
              <a:endCxn id="84" idx="2"/>
            </p:cNvCxnSpPr>
            <p:nvPr/>
          </p:nvCxnSpPr>
          <p:spPr>
            <a:xfrm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35"/>
            <p:cNvCxnSpPr>
              <a:endCxn id="84" idx="2"/>
            </p:cNvCxnSpPr>
            <p:nvPr/>
          </p:nvCxnSpPr>
          <p:spPr>
            <a:xfrm>
              <a:off x="1443819" y="3062876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36"/>
            <p:cNvCxnSpPr>
              <a:stCxn id="65" idx="6"/>
              <a:endCxn id="84" idx="2"/>
            </p:cNvCxnSpPr>
            <p:nvPr/>
          </p:nvCxnSpPr>
          <p:spPr>
            <a:xfrm>
              <a:off x="1443819" y="4077980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37"/>
            <p:cNvCxnSpPr/>
            <p:nvPr/>
          </p:nvCxnSpPr>
          <p:spPr>
            <a:xfrm>
              <a:off x="1443819" y="2047777"/>
              <a:ext cx="1339274" cy="162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38"/>
            <p:cNvCxnSpPr>
              <a:stCxn id="71" idx="6"/>
            </p:cNvCxnSpPr>
            <p:nvPr/>
          </p:nvCxnSpPr>
          <p:spPr>
            <a:xfrm flipV="1">
              <a:off x="1443819" y="2047774"/>
              <a:ext cx="1339274" cy="10151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39"/>
            <p:cNvCxnSpPr>
              <a:stCxn id="65" idx="6"/>
            </p:cNvCxnSpPr>
            <p:nvPr/>
          </p:nvCxnSpPr>
          <p:spPr>
            <a:xfrm flipV="1">
              <a:off x="1443819" y="2047774"/>
              <a:ext cx="1339274" cy="20302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40"/>
            <p:cNvSpPr/>
            <p:nvPr/>
          </p:nvSpPr>
          <p:spPr>
            <a:xfrm>
              <a:off x="2783094" y="1657350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41"/>
            <p:cNvSpPr/>
            <p:nvPr/>
          </p:nvSpPr>
          <p:spPr>
            <a:xfrm>
              <a:off x="4831395" y="2707108"/>
              <a:ext cx="787808" cy="7808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Arrow Connector 42"/>
            <p:cNvCxnSpPr>
              <a:stCxn id="93" idx="6"/>
              <a:endCxn id="101" idx="2"/>
            </p:cNvCxnSpPr>
            <p:nvPr/>
          </p:nvCxnSpPr>
          <p:spPr>
            <a:xfrm>
              <a:off x="3570902" y="2047775"/>
              <a:ext cx="1260492" cy="10497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43"/>
            <p:cNvCxnSpPr>
              <a:stCxn id="77" idx="6"/>
              <a:endCxn id="101" idx="2"/>
            </p:cNvCxnSpPr>
            <p:nvPr/>
          </p:nvCxnSpPr>
          <p:spPr>
            <a:xfrm>
              <a:off x="3570902" y="3062877"/>
              <a:ext cx="1260492" cy="346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44"/>
            <p:cNvCxnSpPr>
              <a:stCxn id="84" idx="6"/>
              <a:endCxn id="101" idx="2"/>
            </p:cNvCxnSpPr>
            <p:nvPr/>
          </p:nvCxnSpPr>
          <p:spPr>
            <a:xfrm flipV="1">
              <a:off x="3570902" y="3097533"/>
              <a:ext cx="1260492" cy="9804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/>
          <p:cNvSpPr txBox="1"/>
          <p:nvPr/>
        </p:nvSpPr>
        <p:spPr>
          <a:xfrm>
            <a:off x="214282" y="5177537"/>
            <a:ext cx="80502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</a:rPr>
              <a:t>Слой 1</a:t>
            </a:r>
            <a:endParaRPr lang="en-US" sz="1500" dirty="0">
              <a:solidFill>
                <a:srgbClr val="333399"/>
              </a:solidFill>
              <a:latin typeface="Comic Sans MS" pitchFamily="66" charset="0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2164879" y="5177537"/>
            <a:ext cx="8354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</a:rPr>
              <a:t>Слой 2</a:t>
            </a:r>
            <a:endParaRPr lang="en-US" sz="1500" dirty="0">
              <a:solidFill>
                <a:srgbClr val="333399"/>
              </a:solidFill>
              <a:latin typeface="Comic Sans MS" pitchFamily="66" charset="0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436909" y="2664017"/>
            <a:ext cx="412292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25993" y="3611252"/>
            <a:ext cx="439544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109" name="TextBox 108"/>
          <p:cNvSpPr txBox="1"/>
          <p:nvPr/>
        </p:nvSpPr>
        <p:spPr>
          <a:xfrm>
            <a:off x="425993" y="4539946"/>
            <a:ext cx="439544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-25000" dirty="0" smtClean="0">
                <a:latin typeface="Comic Sans MS" pitchFamily="66" charset="0"/>
              </a:rPr>
              <a:t>3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111" name="Oval 22"/>
          <p:cNvSpPr/>
          <p:nvPr/>
        </p:nvSpPr>
        <p:spPr>
          <a:xfrm>
            <a:off x="222595" y="1511032"/>
            <a:ext cx="734930" cy="728437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/>
          <p:cNvSpPr txBox="1"/>
          <p:nvPr/>
        </p:nvSpPr>
        <p:spPr>
          <a:xfrm>
            <a:off x="425993" y="1653908"/>
            <a:ext cx="439544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ru-RU" sz="2000" baseline="-25000" dirty="0" smtClean="0">
                <a:latin typeface="Comic Sans MS" pitchFamily="66" charset="0"/>
              </a:rPr>
              <a:t>0</a:t>
            </a:r>
            <a:endParaRPr lang="en-US" sz="2000" baseline="-25000" dirty="0">
              <a:latin typeface="Comic Sans MS" pitchFamily="66" charset="0"/>
            </a:endParaRPr>
          </a:p>
        </p:txBody>
      </p:sp>
      <p:cxnSp>
        <p:nvCxnSpPr>
          <p:cNvPr id="113" name="Straight Arrow Connector 37"/>
          <p:cNvCxnSpPr>
            <a:stCxn id="111" idx="5"/>
          </p:cNvCxnSpPr>
          <p:nvPr/>
        </p:nvCxnSpPr>
        <p:spPr>
          <a:xfrm rot="16200000" flipH="1">
            <a:off x="1156879" y="1825809"/>
            <a:ext cx="752568" cy="136653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37"/>
          <p:cNvCxnSpPr>
            <a:stCxn id="111" idx="5"/>
          </p:cNvCxnSpPr>
          <p:nvPr/>
        </p:nvCxnSpPr>
        <p:spPr>
          <a:xfrm rot="16200000" flipH="1">
            <a:off x="683396" y="2299292"/>
            <a:ext cx="1699535" cy="136653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37"/>
          <p:cNvCxnSpPr>
            <a:stCxn id="111" idx="5"/>
          </p:cNvCxnSpPr>
          <p:nvPr/>
        </p:nvCxnSpPr>
        <p:spPr>
          <a:xfrm rot="16200000" flipH="1">
            <a:off x="209912" y="2772776"/>
            <a:ext cx="2646502" cy="1366533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40"/>
          <p:cNvSpPr/>
          <p:nvPr/>
        </p:nvSpPr>
        <p:spPr>
          <a:xfrm>
            <a:off x="2203796" y="1500174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7" name="Straight Arrow Connector 37"/>
          <p:cNvCxnSpPr>
            <a:stCxn id="116" idx="5"/>
          </p:cNvCxnSpPr>
          <p:nvPr/>
        </p:nvCxnSpPr>
        <p:spPr>
          <a:xfrm rot="16200000" flipH="1">
            <a:off x="2607811" y="2345220"/>
            <a:ext cx="1742723" cy="1296149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TextBox 117"/>
          <p:cNvSpPr txBox="1"/>
          <p:nvPr/>
        </p:nvSpPr>
        <p:spPr>
          <a:xfrm>
            <a:off x="2289189" y="1643050"/>
            <a:ext cx="649537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ru-RU" sz="2000" baseline="-25000" dirty="0" smtClean="0">
                <a:latin typeface="Comic Sans MS" pitchFamily="66" charset="0"/>
              </a:rPr>
              <a:t>0</a:t>
            </a:r>
            <a:r>
              <a:rPr lang="en-US" sz="2000" baseline="30000" dirty="0" smtClean="0">
                <a:latin typeface="Comic Sans MS" pitchFamily="66" charset="0"/>
              </a:rPr>
              <a:t>(2)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2295784" y="2671700"/>
            <a:ext cx="622286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baseline="30000" dirty="0" smtClean="0">
                <a:latin typeface="Comic Sans MS" pitchFamily="66" charset="0"/>
              </a:rPr>
              <a:t>(2)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2295784" y="3643314"/>
            <a:ext cx="649538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baseline="30000" dirty="0" smtClean="0">
                <a:latin typeface="Comic Sans MS" pitchFamily="66" charset="0"/>
              </a:rPr>
              <a:t>(2)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295784" y="4600526"/>
            <a:ext cx="649538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en-US" sz="2000" baseline="-25000" dirty="0" smtClean="0">
                <a:latin typeface="Comic Sans MS" pitchFamily="66" charset="0"/>
              </a:rPr>
              <a:t>3</a:t>
            </a:r>
            <a:r>
              <a:rPr lang="en-US" sz="2000" baseline="30000" dirty="0" smtClean="0">
                <a:latin typeface="Comic Sans MS" pitchFamily="66" charset="0"/>
              </a:rPr>
              <a:t>(2)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4235466" y="3643314"/>
            <a:ext cx="622286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baseline="30000" dirty="0" smtClean="0">
                <a:latin typeface="Comic Sans MS" pitchFamily="66" charset="0"/>
              </a:rPr>
              <a:t>(3)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3010164" y="1643050"/>
            <a:ext cx="1024640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ru-RU" sz="2000" baseline="-25000" dirty="0" smtClean="0">
                <a:latin typeface="Comic Sans MS" pitchFamily="66" charset="0"/>
              </a:rPr>
              <a:t>0</a:t>
            </a:r>
            <a:r>
              <a:rPr lang="en-US" sz="2000" baseline="30000" dirty="0" smtClean="0">
                <a:latin typeface="Comic Sans MS" pitchFamily="66" charset="0"/>
              </a:rPr>
              <a:t>(2) </a:t>
            </a:r>
            <a:r>
              <a:rPr lang="en-US" sz="2000" dirty="0" smtClean="0">
                <a:latin typeface="Comic Sans MS" pitchFamily="66" charset="0"/>
              </a:rPr>
              <a:t>= 1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981071" y="1643050"/>
            <a:ext cx="814647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ru-RU" sz="2000" baseline="-25000" dirty="0" smtClean="0">
                <a:latin typeface="Comic Sans MS" pitchFamily="66" charset="0"/>
              </a:rPr>
              <a:t>0</a:t>
            </a:r>
            <a:r>
              <a:rPr lang="en-US" sz="2000" baseline="30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= 1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125" name="Oval 41"/>
          <p:cNvSpPr/>
          <p:nvPr/>
        </p:nvSpPr>
        <p:spPr>
          <a:xfrm>
            <a:off x="6077668" y="3500438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TextBox 125"/>
          <p:cNvSpPr txBox="1"/>
          <p:nvPr/>
        </p:nvSpPr>
        <p:spPr>
          <a:xfrm>
            <a:off x="6169656" y="3643314"/>
            <a:ext cx="622286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baseline="30000" dirty="0" smtClean="0">
                <a:latin typeface="Comic Sans MS" pitchFamily="66" charset="0"/>
              </a:rPr>
              <a:t>(</a:t>
            </a:r>
            <a:r>
              <a:rPr lang="ru-RU" sz="2000" baseline="30000" dirty="0" smtClean="0">
                <a:latin typeface="Comic Sans MS" pitchFamily="66" charset="0"/>
              </a:rPr>
              <a:t>4</a:t>
            </a:r>
            <a:r>
              <a:rPr lang="en-US" sz="2000" baseline="30000" dirty="0" smtClean="0">
                <a:latin typeface="Comic Sans MS" pitchFamily="66" charset="0"/>
              </a:rPr>
              <a:t>)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128" name="Прямоугольник 127"/>
          <p:cNvSpPr/>
          <p:nvPr/>
        </p:nvSpPr>
        <p:spPr>
          <a:xfrm>
            <a:off x="7526978" y="3643314"/>
            <a:ext cx="15456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2000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(x) = </a:t>
            </a:r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baseline="30000" dirty="0" smtClean="0">
                <a:latin typeface="Comic Sans MS" pitchFamily="66" charset="0"/>
              </a:rPr>
              <a:t>(3)</a:t>
            </a:r>
            <a:endParaRPr lang="en-US" sz="2000" baseline="-25000" dirty="0" smtClean="0">
              <a:latin typeface="Comic Sans MS" pitchFamily="66" charset="0"/>
            </a:endParaRPr>
          </a:p>
        </p:txBody>
      </p:sp>
      <p:sp>
        <p:nvSpPr>
          <p:cNvPr id="129" name="Oval 41"/>
          <p:cNvSpPr/>
          <p:nvPr/>
        </p:nvSpPr>
        <p:spPr>
          <a:xfrm>
            <a:off x="4143372" y="2557687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4235466" y="2714620"/>
            <a:ext cx="649538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ru-RU" sz="2000" baseline="-25000" dirty="0" smtClean="0">
                <a:latin typeface="Comic Sans MS" pitchFamily="66" charset="0"/>
              </a:rPr>
              <a:t>0</a:t>
            </a:r>
            <a:r>
              <a:rPr lang="en-US" sz="2000" baseline="30000" dirty="0" smtClean="0">
                <a:latin typeface="Comic Sans MS" pitchFamily="66" charset="0"/>
              </a:rPr>
              <a:t>(3)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132" name="Oval 41"/>
          <p:cNvSpPr/>
          <p:nvPr/>
        </p:nvSpPr>
        <p:spPr>
          <a:xfrm>
            <a:off x="4143372" y="4429132"/>
            <a:ext cx="734930" cy="728437"/>
          </a:xfrm>
          <a:prstGeom prst="ellipse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TextBox 132"/>
          <p:cNvSpPr txBox="1"/>
          <p:nvPr/>
        </p:nvSpPr>
        <p:spPr>
          <a:xfrm>
            <a:off x="4235466" y="4600526"/>
            <a:ext cx="649538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ru-RU" sz="2000" baseline="-25000" dirty="0" smtClean="0">
                <a:latin typeface="Comic Sans MS" pitchFamily="66" charset="0"/>
              </a:rPr>
              <a:t>2</a:t>
            </a:r>
            <a:r>
              <a:rPr lang="en-US" sz="2000" baseline="30000" dirty="0" smtClean="0">
                <a:latin typeface="Comic Sans MS" pitchFamily="66" charset="0"/>
              </a:rPr>
              <a:t>(3)</a:t>
            </a:r>
            <a:endParaRPr lang="en-US" sz="2000" baseline="-25000" dirty="0">
              <a:latin typeface="Comic Sans MS" pitchFamily="66" charset="0"/>
            </a:endParaRPr>
          </a:p>
        </p:txBody>
      </p:sp>
      <p:cxnSp>
        <p:nvCxnSpPr>
          <p:cNvPr id="137" name="Straight Arrow Connector 37"/>
          <p:cNvCxnSpPr>
            <a:stCxn id="116" idx="5"/>
            <a:endCxn id="132" idx="2"/>
          </p:cNvCxnSpPr>
          <p:nvPr/>
        </p:nvCxnSpPr>
        <p:spPr>
          <a:xfrm rot="16200000" flipH="1">
            <a:off x="2151527" y="2801505"/>
            <a:ext cx="2671417" cy="131227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42"/>
          <p:cNvCxnSpPr>
            <a:endCxn id="132" idx="2"/>
          </p:cNvCxnSpPr>
          <p:nvPr/>
        </p:nvCxnSpPr>
        <p:spPr>
          <a:xfrm>
            <a:off x="2951360" y="2885360"/>
            <a:ext cx="1192012" cy="1907991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42"/>
          <p:cNvCxnSpPr>
            <a:stCxn id="120" idx="3"/>
            <a:endCxn id="132" idx="2"/>
          </p:cNvCxnSpPr>
          <p:nvPr/>
        </p:nvCxnSpPr>
        <p:spPr>
          <a:xfrm>
            <a:off x="2945322" y="3843369"/>
            <a:ext cx="1198050" cy="949982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Arrow Connector 44"/>
          <p:cNvCxnSpPr>
            <a:endCxn id="132" idx="2"/>
          </p:cNvCxnSpPr>
          <p:nvPr/>
        </p:nvCxnSpPr>
        <p:spPr>
          <a:xfrm>
            <a:off x="2951360" y="4779294"/>
            <a:ext cx="1192012" cy="1405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37"/>
          <p:cNvCxnSpPr>
            <a:endCxn id="125" idx="2"/>
          </p:cNvCxnSpPr>
          <p:nvPr/>
        </p:nvCxnSpPr>
        <p:spPr>
          <a:xfrm>
            <a:off x="4857752" y="3071810"/>
            <a:ext cx="1219916" cy="792847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37"/>
          <p:cNvCxnSpPr>
            <a:stCxn id="122" idx="3"/>
            <a:endCxn id="125" idx="2"/>
          </p:cNvCxnSpPr>
          <p:nvPr/>
        </p:nvCxnSpPr>
        <p:spPr>
          <a:xfrm>
            <a:off x="4857752" y="3843369"/>
            <a:ext cx="1219916" cy="21288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37"/>
          <p:cNvCxnSpPr>
            <a:stCxn id="133" idx="3"/>
            <a:endCxn id="125" idx="2"/>
          </p:cNvCxnSpPr>
          <p:nvPr/>
        </p:nvCxnSpPr>
        <p:spPr>
          <a:xfrm flipV="1">
            <a:off x="4885004" y="3864657"/>
            <a:ext cx="1192664" cy="93592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/>
          <p:cNvSpPr txBox="1"/>
          <p:nvPr/>
        </p:nvSpPr>
        <p:spPr>
          <a:xfrm>
            <a:off x="4929190" y="2743138"/>
            <a:ext cx="1024639" cy="400110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>
                <a:latin typeface="Comic Sans MS" pitchFamily="66" charset="0"/>
              </a:rPr>
              <a:t>a</a:t>
            </a:r>
            <a:r>
              <a:rPr lang="ru-RU" sz="2000" baseline="-25000" dirty="0" smtClean="0">
                <a:latin typeface="Comic Sans MS" pitchFamily="66" charset="0"/>
              </a:rPr>
              <a:t>0</a:t>
            </a:r>
            <a:r>
              <a:rPr lang="en-US" sz="2000" baseline="30000" dirty="0" smtClean="0">
                <a:latin typeface="Comic Sans MS" pitchFamily="66" charset="0"/>
              </a:rPr>
              <a:t>(</a:t>
            </a:r>
            <a:r>
              <a:rPr lang="ru-RU" sz="2000" baseline="30000" dirty="0" smtClean="0">
                <a:latin typeface="Comic Sans MS" pitchFamily="66" charset="0"/>
              </a:rPr>
              <a:t>3</a:t>
            </a:r>
            <a:r>
              <a:rPr lang="en-US" sz="2000" baseline="30000" dirty="0" smtClean="0">
                <a:latin typeface="Comic Sans MS" pitchFamily="66" charset="0"/>
              </a:rPr>
              <a:t>) </a:t>
            </a:r>
            <a:r>
              <a:rPr lang="en-US" sz="2000" dirty="0" smtClean="0">
                <a:latin typeface="Comic Sans MS" pitchFamily="66" charset="0"/>
              </a:rPr>
              <a:t>= 1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173" name="TextBox 172"/>
          <p:cNvSpPr txBox="1"/>
          <p:nvPr/>
        </p:nvSpPr>
        <p:spPr>
          <a:xfrm>
            <a:off x="6022531" y="5177537"/>
            <a:ext cx="83548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500" dirty="0" smtClean="0">
                <a:solidFill>
                  <a:srgbClr val="333399"/>
                </a:solidFill>
                <a:latin typeface="Comic Sans MS" pitchFamily="66" charset="0"/>
              </a:rPr>
              <a:t>Слой 4</a:t>
            </a:r>
            <a:endParaRPr lang="en-US" sz="1500" dirty="0">
              <a:solidFill>
                <a:srgbClr val="333399"/>
              </a:solidFill>
              <a:latin typeface="Comic Sans MS" pitchFamily="66" charset="0"/>
            </a:endParaRPr>
          </a:p>
        </p:txBody>
      </p:sp>
      <p:sp>
        <p:nvSpPr>
          <p:cNvPr id="72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26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68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" name="TextBox 69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1022978"/>
            <a:ext cx="90011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Рассмотрим нелинейную классификацию с использованием нейронных сетей </a:t>
            </a:r>
          </a:p>
          <a:p>
            <a:pPr algn="ctr"/>
            <a:r>
              <a:rPr lang="ru-RU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на примеры операции </a:t>
            </a:r>
            <a:r>
              <a:rPr lang="en-US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XNOR!</a:t>
            </a:r>
            <a:endParaRPr lang="ru-RU" sz="30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2500306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>
              <a:buFont typeface="Wingdings" pitchFamily="2" charset="2"/>
              <a:buChar char="ü"/>
            </a:pP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XNOR –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исключающее ИЛИ НЕ</a:t>
            </a:r>
          </a:p>
          <a:p>
            <a:pPr marL="361950" indent="361950">
              <a:buFont typeface="Wingdings" pitchFamily="2" charset="2"/>
              <a:buChar char="ü"/>
            </a:pPr>
            <a:r>
              <a:rPr lang="en-US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Y = NOT (x</a:t>
            </a:r>
            <a:r>
              <a:rPr lang="en-US" sz="22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 XOR x</a:t>
            </a:r>
            <a:r>
              <a:rPr lang="en-US" sz="22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), </a:t>
            </a:r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здесь </a:t>
            </a:r>
            <a:r>
              <a:rPr lang="en-US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XOR </a:t>
            </a:r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– исключающее ИЛИ</a:t>
            </a:r>
          </a:p>
          <a:p>
            <a:pPr marL="711200" indent="-347663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Явно класс 0 и 1 в данном случае линейно неразделимы</a:t>
            </a:r>
            <a:endParaRPr lang="ru-RU" sz="2200" dirty="0" smtClean="0">
              <a:solidFill>
                <a:srgbClr val="333399"/>
              </a:solidFill>
              <a:latin typeface="Comic Sans MS" pitchFamily="66" charset="0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325026" y="5628719"/>
            <a:ext cx="38985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x</a:t>
            </a:r>
            <a:r>
              <a:rPr lang="en-US" baseline="-25000" dirty="0" smtClean="0">
                <a:latin typeface="Comic Sans MS" pitchFamily="66" charset="0"/>
              </a:rPr>
              <a:t>1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071802" y="455986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x</a:t>
            </a:r>
            <a:r>
              <a:rPr lang="en-US" baseline="-25000" dirty="0">
                <a:latin typeface="Comic Sans MS" pitchFamily="66" charset="0"/>
              </a:rPr>
              <a:t>2</a:t>
            </a:r>
          </a:p>
        </p:txBody>
      </p:sp>
      <p:cxnSp>
        <p:nvCxnSpPr>
          <p:cNvPr id="64" name="Straight Arrow Connector 51"/>
          <p:cNvCxnSpPr/>
          <p:nvPr/>
        </p:nvCxnSpPr>
        <p:spPr>
          <a:xfrm flipV="1">
            <a:off x="3537774" y="3786190"/>
            <a:ext cx="0" cy="1995680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52"/>
          <p:cNvCxnSpPr/>
          <p:nvPr/>
        </p:nvCxnSpPr>
        <p:spPr>
          <a:xfrm>
            <a:off x="3428992" y="5628719"/>
            <a:ext cx="2231769" cy="0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Cross 55"/>
          <p:cNvSpPr/>
          <p:nvPr/>
        </p:nvSpPr>
        <p:spPr>
          <a:xfrm rot="2734294">
            <a:off x="3412498" y="5508666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ross 60"/>
          <p:cNvSpPr/>
          <p:nvPr/>
        </p:nvSpPr>
        <p:spPr>
          <a:xfrm rot="2734294">
            <a:off x="4892196" y="4110660"/>
            <a:ext cx="223554" cy="223554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4"/>
          <p:cNvSpPr/>
          <p:nvPr/>
        </p:nvSpPr>
        <p:spPr>
          <a:xfrm>
            <a:off x="4918774" y="5543520"/>
            <a:ext cx="170398" cy="170398"/>
          </a:xfrm>
          <a:prstGeom prst="ellipse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5"/>
          <p:cNvSpPr/>
          <p:nvPr/>
        </p:nvSpPr>
        <p:spPr>
          <a:xfrm>
            <a:off x="3456939" y="4131783"/>
            <a:ext cx="170398" cy="170398"/>
          </a:xfrm>
          <a:prstGeom prst="ellipse">
            <a:avLst/>
          </a:prstGeom>
          <a:noFill/>
          <a:ln w="2857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5072066" y="3988362"/>
            <a:ext cx="663964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y = 1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571868" y="5202808"/>
            <a:ext cx="663964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y = 1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571868" y="3988362"/>
            <a:ext cx="700833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y = 0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085613" y="5202808"/>
            <a:ext cx="700833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y = 0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27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25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25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1022978"/>
            <a:ext cx="90011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Рассмотрим операцию И (</a:t>
            </a:r>
            <a:r>
              <a:rPr lang="en-US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AND</a:t>
            </a:r>
            <a:r>
              <a:rPr lang="ru-RU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)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3" name="Group 55"/>
          <p:cNvGrpSpPr/>
          <p:nvPr/>
        </p:nvGrpSpPr>
        <p:grpSpPr>
          <a:xfrm>
            <a:off x="561342" y="2262943"/>
            <a:ext cx="2701550" cy="1880437"/>
            <a:chOff x="867068" y="1227847"/>
            <a:chExt cx="3654556" cy="2543785"/>
          </a:xfrm>
        </p:grpSpPr>
        <p:sp>
          <p:nvSpPr>
            <p:cNvPr id="24" name="Oval 2"/>
            <p:cNvSpPr/>
            <p:nvPr/>
          </p:nvSpPr>
          <p:spPr>
            <a:xfrm>
              <a:off x="867068" y="3065025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3"/>
            <p:cNvSpPr/>
            <p:nvPr/>
          </p:nvSpPr>
          <p:spPr>
            <a:xfrm>
              <a:off x="867068" y="2146436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4"/>
            <p:cNvSpPr/>
            <p:nvPr/>
          </p:nvSpPr>
          <p:spPr>
            <a:xfrm>
              <a:off x="867068" y="1227847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14"/>
            <p:cNvCxnSpPr>
              <a:stCxn id="31" idx="6"/>
            </p:cNvCxnSpPr>
            <p:nvPr/>
          </p:nvCxnSpPr>
          <p:spPr>
            <a:xfrm>
              <a:off x="3808718" y="2488798"/>
              <a:ext cx="712906" cy="14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17"/>
            <p:cNvCxnSpPr>
              <a:stCxn id="26" idx="6"/>
              <a:endCxn id="31" idx="2"/>
            </p:cNvCxnSpPr>
            <p:nvPr/>
          </p:nvCxnSpPr>
          <p:spPr>
            <a:xfrm>
              <a:off x="1579974" y="1581151"/>
              <a:ext cx="1515838" cy="9076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18"/>
            <p:cNvCxnSpPr>
              <a:endCxn id="31" idx="2"/>
            </p:cNvCxnSpPr>
            <p:nvPr/>
          </p:nvCxnSpPr>
          <p:spPr>
            <a:xfrm flipV="1">
              <a:off x="1579974" y="2488796"/>
              <a:ext cx="1515838" cy="109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0"/>
            <p:cNvCxnSpPr>
              <a:stCxn id="24" idx="6"/>
              <a:endCxn id="31" idx="2"/>
            </p:cNvCxnSpPr>
            <p:nvPr/>
          </p:nvCxnSpPr>
          <p:spPr>
            <a:xfrm flipV="1">
              <a:off x="1579974" y="2488796"/>
              <a:ext cx="1515838" cy="9295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28"/>
            <p:cNvSpPr/>
            <p:nvPr/>
          </p:nvSpPr>
          <p:spPr>
            <a:xfrm>
              <a:off x="3095812" y="2135492"/>
              <a:ext cx="712906" cy="706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54168" y="2305686"/>
            <a:ext cx="415498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x</a:t>
            </a:r>
            <a:r>
              <a:rPr lang="en-US" baseline="-25000" dirty="0" smtClean="0">
                <a:latin typeface="Comic Sans MS" pitchFamily="66" charset="0"/>
              </a:rPr>
              <a:t>0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4168" y="2989686"/>
            <a:ext cx="38985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x</a:t>
            </a:r>
            <a:r>
              <a:rPr lang="ru-RU" baseline="-25000" dirty="0" smtClean="0">
                <a:latin typeface="Comic Sans MS" pitchFamily="66" charset="0"/>
              </a:rPr>
              <a:t>1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4168" y="3673686"/>
            <a:ext cx="415498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x</a:t>
            </a:r>
            <a:r>
              <a:rPr lang="ru-RU" baseline="-25000" dirty="0" smtClean="0">
                <a:latin typeface="Comic Sans MS" pitchFamily="66" charset="0"/>
              </a:rPr>
              <a:t>2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2748643" y="2773916"/>
            <a:ext cx="3180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 = g(-30 + 20x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+ 20x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)</a:t>
            </a:r>
            <a:endParaRPr lang="ru-RU" dirty="0"/>
          </a:p>
        </p:txBody>
      </p:sp>
      <p:sp>
        <p:nvSpPr>
          <p:cNvPr id="39" name="TextBox 38"/>
          <p:cNvSpPr txBox="1"/>
          <p:nvPr/>
        </p:nvSpPr>
        <p:spPr>
          <a:xfrm>
            <a:off x="428596" y="1762877"/>
            <a:ext cx="774571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x</a:t>
            </a:r>
            <a:r>
              <a:rPr lang="en-US" baseline="-25000" dirty="0" smtClean="0">
                <a:latin typeface="Comic Sans MS" pitchFamily="66" charset="0"/>
              </a:rPr>
              <a:t>0</a:t>
            </a:r>
            <a:r>
              <a:rPr lang="ru-RU" dirty="0" smtClean="0">
                <a:latin typeface="Comic Sans MS" pitchFamily="66" charset="0"/>
              </a:rPr>
              <a:t> = 1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04284" y="2393677"/>
            <a:ext cx="562975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-30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32846" y="2822305"/>
            <a:ext cx="466794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20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04284" y="3263075"/>
            <a:ext cx="466794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20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56" name="Text Box 7"/>
          <p:cNvSpPr txBox="1">
            <a:spLocks noChangeArrowheads="1"/>
          </p:cNvSpPr>
          <p:nvPr/>
        </p:nvSpPr>
        <p:spPr bwMode="auto">
          <a:xfrm>
            <a:off x="8143900" y="3774048"/>
            <a:ext cx="5000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z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7" name="Text Box 7"/>
          <p:cNvSpPr txBox="1">
            <a:spLocks noChangeArrowheads="1"/>
          </p:cNvSpPr>
          <p:nvPr/>
        </p:nvSpPr>
        <p:spPr bwMode="auto">
          <a:xfrm>
            <a:off x="5715007" y="1953087"/>
            <a:ext cx="7858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g(z)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58" name="Прямая соединительная линия 57"/>
          <p:cNvCxnSpPr/>
          <p:nvPr/>
        </p:nvCxnSpPr>
        <p:spPr>
          <a:xfrm rot="10800000">
            <a:off x="6405752" y="2670184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 rot="16200000" flipV="1">
            <a:off x="5389582" y="2968609"/>
            <a:ext cx="2243158" cy="2067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/>
          <p:cNvCxnSpPr/>
          <p:nvPr/>
        </p:nvCxnSpPr>
        <p:spPr>
          <a:xfrm>
            <a:off x="4716495" y="4098934"/>
            <a:ext cx="3960000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Box 7"/>
          <p:cNvSpPr txBox="1">
            <a:spLocks noChangeArrowheads="1"/>
          </p:cNvSpPr>
          <p:nvPr/>
        </p:nvSpPr>
        <p:spPr bwMode="auto">
          <a:xfrm>
            <a:off x="5857884" y="3774048"/>
            <a:ext cx="7874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7" name="Text Box 7"/>
          <p:cNvSpPr txBox="1">
            <a:spLocks noChangeArrowheads="1"/>
          </p:cNvSpPr>
          <p:nvPr/>
        </p:nvSpPr>
        <p:spPr bwMode="auto">
          <a:xfrm>
            <a:off x="5786446" y="2488165"/>
            <a:ext cx="6445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8" name="Text Box 7"/>
          <p:cNvSpPr txBox="1">
            <a:spLocks noChangeArrowheads="1"/>
          </p:cNvSpPr>
          <p:nvPr/>
        </p:nvSpPr>
        <p:spPr bwMode="auto">
          <a:xfrm>
            <a:off x="5857884" y="3155391"/>
            <a:ext cx="5715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0.5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69" name="Прямая соединительная линия 68"/>
          <p:cNvCxnSpPr/>
          <p:nvPr/>
        </p:nvCxnSpPr>
        <p:spPr>
          <a:xfrm rot="10800000">
            <a:off x="6429389" y="3368116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Полилиния 69"/>
          <p:cNvSpPr/>
          <p:nvPr/>
        </p:nvSpPr>
        <p:spPr>
          <a:xfrm>
            <a:off x="4714876" y="3373907"/>
            <a:ext cx="1806576" cy="650882"/>
          </a:xfrm>
          <a:custGeom>
            <a:avLst/>
            <a:gdLst>
              <a:gd name="connsiteX0" fmla="*/ 0 w 1765300"/>
              <a:gd name="connsiteY0" fmla="*/ 596900 h 596900"/>
              <a:gd name="connsiteX1" fmla="*/ 1117600 w 1765300"/>
              <a:gd name="connsiteY1" fmla="*/ 419100 h 596900"/>
              <a:gd name="connsiteX2" fmla="*/ 1765300 w 1765300"/>
              <a:gd name="connsiteY2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5300" h="596900">
                <a:moveTo>
                  <a:pt x="0" y="596900"/>
                </a:moveTo>
                <a:cubicBezTo>
                  <a:pt x="411691" y="557741"/>
                  <a:pt x="823383" y="518583"/>
                  <a:pt x="1117600" y="419100"/>
                </a:cubicBezTo>
                <a:cubicBezTo>
                  <a:pt x="1411817" y="319617"/>
                  <a:pt x="1629833" y="118533"/>
                  <a:pt x="1765300" y="0"/>
                </a:cubicBez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72" name="Полилиния 71"/>
          <p:cNvSpPr/>
          <p:nvPr/>
        </p:nvSpPr>
        <p:spPr>
          <a:xfrm rot="10800000">
            <a:off x="6500826" y="2738905"/>
            <a:ext cx="1806576" cy="650882"/>
          </a:xfrm>
          <a:custGeom>
            <a:avLst/>
            <a:gdLst>
              <a:gd name="connsiteX0" fmla="*/ 0 w 1765300"/>
              <a:gd name="connsiteY0" fmla="*/ 596900 h 596900"/>
              <a:gd name="connsiteX1" fmla="*/ 1117600 w 1765300"/>
              <a:gd name="connsiteY1" fmla="*/ 419100 h 596900"/>
              <a:gd name="connsiteX2" fmla="*/ 1765300 w 1765300"/>
              <a:gd name="connsiteY2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5300" h="596900">
                <a:moveTo>
                  <a:pt x="0" y="596900"/>
                </a:moveTo>
                <a:cubicBezTo>
                  <a:pt x="411691" y="557741"/>
                  <a:pt x="823383" y="518583"/>
                  <a:pt x="1117600" y="419100"/>
                </a:cubicBezTo>
                <a:cubicBezTo>
                  <a:pt x="1411817" y="319617"/>
                  <a:pt x="1629833" y="118533"/>
                  <a:pt x="1765300" y="0"/>
                </a:cubicBez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cxnSp>
        <p:nvCxnSpPr>
          <p:cNvPr id="73" name="Прямая соединительная линия 72"/>
          <p:cNvCxnSpPr/>
          <p:nvPr/>
        </p:nvCxnSpPr>
        <p:spPr>
          <a:xfrm>
            <a:off x="6500826" y="2667467"/>
            <a:ext cx="2071702" cy="1588"/>
          </a:xfrm>
          <a:prstGeom prst="line">
            <a:avLst/>
          </a:prstGeom>
          <a:ln w="38100">
            <a:solidFill>
              <a:srgbClr val="3333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Table 9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858795196"/>
              </p:ext>
            </p:extLst>
          </p:nvPr>
        </p:nvGraphicFramePr>
        <p:xfrm>
          <a:off x="2500298" y="4370416"/>
          <a:ext cx="4191000" cy="163035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/>
                <a:gridCol w="1028700"/>
                <a:gridCol w="2133600"/>
              </a:tblGrid>
              <a:tr h="3484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x</a:t>
                      </a:r>
                      <a:r>
                        <a:rPr lang="en-US" sz="1800" b="0" i="0" u="none" strike="noStrike" baseline="-25000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1</a:t>
                      </a:r>
                    </a:p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800" b="0" i="0" u="none" strike="noStrike" kern="1200" baseline="-25000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algn="ctr" fontAlgn="b"/>
                      <a:endParaRPr 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 smtClean="0">
                          <a:solidFill>
                            <a:schemeClr val="tx1"/>
                          </a:solidFill>
                          <a:latin typeface="Comic Sans MS" pitchFamily="66" charset="0"/>
                          <a:cs typeface="Times New Roman" pitchFamily="18" charset="0"/>
                        </a:rPr>
                        <a:t>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Comic Sans MS" pitchFamily="66" charset="0"/>
                          <a:cs typeface="Times New Roman" pitchFamily="18" charset="0"/>
                        </a:rPr>
                        <a:t>Q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Comic Sans MS" pitchFamily="66" charset="0"/>
                          <a:cs typeface="Times New Roman" pitchFamily="18" charset="0"/>
                        </a:rPr>
                        <a:t>(x) </a:t>
                      </a:r>
                      <a:endParaRPr lang="en-US" sz="1800" b="0" i="0" u="none" strike="noStrike" dirty="0" smtClean="0"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  <a:p>
                      <a:pPr algn="ctr" fontAlgn="b"/>
                      <a:endParaRPr lang="en-US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g(-30)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≈ 0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g(-10)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≈ 0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g(-10)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≈ 0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g(10)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≈ 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0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28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42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TextBox 42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1022978"/>
            <a:ext cx="90011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Рассмотрим операцию ИЛИ (</a:t>
            </a:r>
            <a:r>
              <a:rPr lang="en-US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OR</a:t>
            </a:r>
            <a:r>
              <a:rPr lang="ru-RU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)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" name="Group 55"/>
          <p:cNvGrpSpPr/>
          <p:nvPr/>
        </p:nvGrpSpPr>
        <p:grpSpPr>
          <a:xfrm>
            <a:off x="561342" y="2262943"/>
            <a:ext cx="2701550" cy="1880437"/>
            <a:chOff x="867068" y="1227847"/>
            <a:chExt cx="3654556" cy="2543785"/>
          </a:xfrm>
        </p:grpSpPr>
        <p:sp>
          <p:nvSpPr>
            <p:cNvPr id="24" name="Oval 2"/>
            <p:cNvSpPr/>
            <p:nvPr/>
          </p:nvSpPr>
          <p:spPr>
            <a:xfrm>
              <a:off x="867068" y="3065025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3"/>
            <p:cNvSpPr/>
            <p:nvPr/>
          </p:nvSpPr>
          <p:spPr>
            <a:xfrm>
              <a:off x="867068" y="2146436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4"/>
            <p:cNvSpPr/>
            <p:nvPr/>
          </p:nvSpPr>
          <p:spPr>
            <a:xfrm>
              <a:off x="867068" y="1227847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14"/>
            <p:cNvCxnSpPr>
              <a:stCxn id="31" idx="6"/>
            </p:cNvCxnSpPr>
            <p:nvPr/>
          </p:nvCxnSpPr>
          <p:spPr>
            <a:xfrm>
              <a:off x="3808718" y="2488798"/>
              <a:ext cx="712906" cy="14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17"/>
            <p:cNvCxnSpPr>
              <a:stCxn id="26" idx="6"/>
              <a:endCxn id="31" idx="2"/>
            </p:cNvCxnSpPr>
            <p:nvPr/>
          </p:nvCxnSpPr>
          <p:spPr>
            <a:xfrm>
              <a:off x="1579974" y="1581151"/>
              <a:ext cx="1515838" cy="9076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18"/>
            <p:cNvCxnSpPr>
              <a:endCxn id="31" idx="2"/>
            </p:cNvCxnSpPr>
            <p:nvPr/>
          </p:nvCxnSpPr>
          <p:spPr>
            <a:xfrm flipV="1">
              <a:off x="1579974" y="2488796"/>
              <a:ext cx="1515838" cy="109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0"/>
            <p:cNvCxnSpPr>
              <a:stCxn id="24" idx="6"/>
              <a:endCxn id="31" idx="2"/>
            </p:cNvCxnSpPr>
            <p:nvPr/>
          </p:nvCxnSpPr>
          <p:spPr>
            <a:xfrm flipV="1">
              <a:off x="1579974" y="2488796"/>
              <a:ext cx="1515838" cy="92953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28"/>
            <p:cNvSpPr/>
            <p:nvPr/>
          </p:nvSpPr>
          <p:spPr>
            <a:xfrm>
              <a:off x="3095812" y="2135492"/>
              <a:ext cx="712906" cy="706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54168" y="2305686"/>
            <a:ext cx="415498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x</a:t>
            </a:r>
            <a:r>
              <a:rPr lang="en-US" baseline="-25000" dirty="0" smtClean="0">
                <a:latin typeface="Comic Sans MS" pitchFamily="66" charset="0"/>
              </a:rPr>
              <a:t>0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54168" y="2989686"/>
            <a:ext cx="38985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x</a:t>
            </a:r>
            <a:r>
              <a:rPr lang="ru-RU" baseline="-25000" dirty="0" smtClean="0">
                <a:latin typeface="Comic Sans MS" pitchFamily="66" charset="0"/>
              </a:rPr>
              <a:t>1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4168" y="3673686"/>
            <a:ext cx="415498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x</a:t>
            </a:r>
            <a:r>
              <a:rPr lang="ru-RU" baseline="-25000" dirty="0" smtClean="0">
                <a:latin typeface="Comic Sans MS" pitchFamily="66" charset="0"/>
              </a:rPr>
              <a:t>2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2748643" y="2773916"/>
            <a:ext cx="3143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 = g(-10 + 20x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 + 20x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)</a:t>
            </a:r>
            <a:endParaRPr lang="ru-RU" dirty="0"/>
          </a:p>
        </p:txBody>
      </p:sp>
      <p:sp>
        <p:nvSpPr>
          <p:cNvPr id="39" name="TextBox 38"/>
          <p:cNvSpPr txBox="1"/>
          <p:nvPr/>
        </p:nvSpPr>
        <p:spPr>
          <a:xfrm>
            <a:off x="428596" y="1762877"/>
            <a:ext cx="774571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x</a:t>
            </a:r>
            <a:r>
              <a:rPr lang="en-US" baseline="-25000" dirty="0" smtClean="0">
                <a:latin typeface="Comic Sans MS" pitchFamily="66" charset="0"/>
              </a:rPr>
              <a:t>0</a:t>
            </a:r>
            <a:r>
              <a:rPr lang="ru-RU" dirty="0" smtClean="0">
                <a:latin typeface="Comic Sans MS" pitchFamily="66" charset="0"/>
              </a:rPr>
              <a:t> = 1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04284" y="2393677"/>
            <a:ext cx="526106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-10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132846" y="2822305"/>
            <a:ext cx="466794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20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04284" y="3263075"/>
            <a:ext cx="466794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20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56" name="Text Box 7"/>
          <p:cNvSpPr txBox="1">
            <a:spLocks noChangeArrowheads="1"/>
          </p:cNvSpPr>
          <p:nvPr/>
        </p:nvSpPr>
        <p:spPr bwMode="auto">
          <a:xfrm>
            <a:off x="8143900" y="3774048"/>
            <a:ext cx="5000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z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7" name="Text Box 7"/>
          <p:cNvSpPr txBox="1">
            <a:spLocks noChangeArrowheads="1"/>
          </p:cNvSpPr>
          <p:nvPr/>
        </p:nvSpPr>
        <p:spPr bwMode="auto">
          <a:xfrm>
            <a:off x="5715007" y="1953087"/>
            <a:ext cx="7858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g(z)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58" name="Прямая соединительная линия 57"/>
          <p:cNvCxnSpPr/>
          <p:nvPr/>
        </p:nvCxnSpPr>
        <p:spPr>
          <a:xfrm rot="10800000">
            <a:off x="6405752" y="2670184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 rot="16200000" flipV="1">
            <a:off x="5389582" y="2968609"/>
            <a:ext cx="2243158" cy="2067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/>
          <p:cNvCxnSpPr/>
          <p:nvPr/>
        </p:nvCxnSpPr>
        <p:spPr>
          <a:xfrm>
            <a:off x="4716495" y="4098934"/>
            <a:ext cx="3960000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Box 7"/>
          <p:cNvSpPr txBox="1">
            <a:spLocks noChangeArrowheads="1"/>
          </p:cNvSpPr>
          <p:nvPr/>
        </p:nvSpPr>
        <p:spPr bwMode="auto">
          <a:xfrm>
            <a:off x="5857884" y="3774048"/>
            <a:ext cx="7874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7" name="Text Box 7"/>
          <p:cNvSpPr txBox="1">
            <a:spLocks noChangeArrowheads="1"/>
          </p:cNvSpPr>
          <p:nvPr/>
        </p:nvSpPr>
        <p:spPr bwMode="auto">
          <a:xfrm>
            <a:off x="5786446" y="2488165"/>
            <a:ext cx="6445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8" name="Text Box 7"/>
          <p:cNvSpPr txBox="1">
            <a:spLocks noChangeArrowheads="1"/>
          </p:cNvSpPr>
          <p:nvPr/>
        </p:nvSpPr>
        <p:spPr bwMode="auto">
          <a:xfrm>
            <a:off x="5857884" y="3155391"/>
            <a:ext cx="5715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0.5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69" name="Прямая соединительная линия 68"/>
          <p:cNvCxnSpPr/>
          <p:nvPr/>
        </p:nvCxnSpPr>
        <p:spPr>
          <a:xfrm rot="10800000">
            <a:off x="6429389" y="3368116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Полилиния 69"/>
          <p:cNvSpPr/>
          <p:nvPr/>
        </p:nvSpPr>
        <p:spPr>
          <a:xfrm>
            <a:off x="4714876" y="3373907"/>
            <a:ext cx="1806576" cy="650882"/>
          </a:xfrm>
          <a:custGeom>
            <a:avLst/>
            <a:gdLst>
              <a:gd name="connsiteX0" fmla="*/ 0 w 1765300"/>
              <a:gd name="connsiteY0" fmla="*/ 596900 h 596900"/>
              <a:gd name="connsiteX1" fmla="*/ 1117600 w 1765300"/>
              <a:gd name="connsiteY1" fmla="*/ 419100 h 596900"/>
              <a:gd name="connsiteX2" fmla="*/ 1765300 w 1765300"/>
              <a:gd name="connsiteY2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5300" h="596900">
                <a:moveTo>
                  <a:pt x="0" y="596900"/>
                </a:moveTo>
                <a:cubicBezTo>
                  <a:pt x="411691" y="557741"/>
                  <a:pt x="823383" y="518583"/>
                  <a:pt x="1117600" y="419100"/>
                </a:cubicBezTo>
                <a:cubicBezTo>
                  <a:pt x="1411817" y="319617"/>
                  <a:pt x="1629833" y="118533"/>
                  <a:pt x="1765300" y="0"/>
                </a:cubicBez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72" name="Полилиния 71"/>
          <p:cNvSpPr/>
          <p:nvPr/>
        </p:nvSpPr>
        <p:spPr>
          <a:xfrm rot="10800000">
            <a:off x="6500826" y="2738905"/>
            <a:ext cx="1806576" cy="650882"/>
          </a:xfrm>
          <a:custGeom>
            <a:avLst/>
            <a:gdLst>
              <a:gd name="connsiteX0" fmla="*/ 0 w 1765300"/>
              <a:gd name="connsiteY0" fmla="*/ 596900 h 596900"/>
              <a:gd name="connsiteX1" fmla="*/ 1117600 w 1765300"/>
              <a:gd name="connsiteY1" fmla="*/ 419100 h 596900"/>
              <a:gd name="connsiteX2" fmla="*/ 1765300 w 1765300"/>
              <a:gd name="connsiteY2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5300" h="596900">
                <a:moveTo>
                  <a:pt x="0" y="596900"/>
                </a:moveTo>
                <a:cubicBezTo>
                  <a:pt x="411691" y="557741"/>
                  <a:pt x="823383" y="518583"/>
                  <a:pt x="1117600" y="419100"/>
                </a:cubicBezTo>
                <a:cubicBezTo>
                  <a:pt x="1411817" y="319617"/>
                  <a:pt x="1629833" y="118533"/>
                  <a:pt x="1765300" y="0"/>
                </a:cubicBez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cxnSp>
        <p:nvCxnSpPr>
          <p:cNvPr id="73" name="Прямая соединительная линия 72"/>
          <p:cNvCxnSpPr/>
          <p:nvPr/>
        </p:nvCxnSpPr>
        <p:spPr>
          <a:xfrm>
            <a:off x="6500826" y="2667467"/>
            <a:ext cx="2071702" cy="1588"/>
          </a:xfrm>
          <a:prstGeom prst="line">
            <a:avLst/>
          </a:prstGeom>
          <a:ln w="38100">
            <a:solidFill>
              <a:srgbClr val="3333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4" name="Table 9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858795196"/>
              </p:ext>
            </p:extLst>
          </p:nvPr>
        </p:nvGraphicFramePr>
        <p:xfrm>
          <a:off x="2500298" y="4370416"/>
          <a:ext cx="4191000" cy="163035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/>
                <a:gridCol w="1028700"/>
                <a:gridCol w="2133600"/>
              </a:tblGrid>
              <a:tr h="3484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x</a:t>
                      </a:r>
                      <a:r>
                        <a:rPr lang="en-US" sz="1800" b="0" i="0" u="none" strike="noStrike" baseline="-25000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1</a:t>
                      </a:r>
                    </a:p>
                    <a:p>
                      <a:pPr algn="ctr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kern="1200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+mn-ea"/>
                          <a:cs typeface="+mn-cs"/>
                        </a:rPr>
                        <a:t>x</a:t>
                      </a:r>
                      <a:r>
                        <a:rPr lang="en-US" sz="1800" b="0" i="0" u="none" strike="noStrike" kern="1200" baseline="-25000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  <a:ea typeface="+mn-ea"/>
                          <a:cs typeface="+mn-cs"/>
                        </a:rPr>
                        <a:t>2</a:t>
                      </a:r>
                    </a:p>
                    <a:p>
                      <a:pPr algn="ctr" fontAlgn="b"/>
                      <a:endParaRPr lang="en-US" sz="1000" b="0" i="0" u="none" strike="noStrike" dirty="0" smtClean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dirty="0" smtClean="0">
                          <a:solidFill>
                            <a:schemeClr val="tx1"/>
                          </a:solidFill>
                          <a:latin typeface="Comic Sans MS" pitchFamily="66" charset="0"/>
                          <a:cs typeface="Times New Roman" pitchFamily="18" charset="0"/>
                        </a:rPr>
                        <a:t>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Comic Sans MS" pitchFamily="66" charset="0"/>
                          <a:cs typeface="Times New Roman" pitchFamily="18" charset="0"/>
                        </a:rPr>
                        <a:t>Q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Comic Sans MS" pitchFamily="66" charset="0"/>
                          <a:cs typeface="Times New Roman" pitchFamily="18" charset="0"/>
                        </a:rPr>
                        <a:t>(x) </a:t>
                      </a:r>
                      <a:endParaRPr lang="en-US" sz="1800" b="0" i="0" u="none" strike="noStrike" dirty="0" smtClean="0"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  <a:p>
                      <a:pPr algn="ctr" fontAlgn="b"/>
                      <a:endParaRPr lang="en-US" sz="1000" b="0" i="0" u="none" strike="noStrike" dirty="0" smtClean="0"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g(-10)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≈ 0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g(10)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≈ 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g(10)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≈ 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g(30)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≈ 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0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29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42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" name="TextBox 42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1034152"/>
            <a:ext cx="90011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Нелинейная гипотеза</a:t>
            </a:r>
            <a:endParaRPr lang="ru-RU" sz="5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/>
            <a:endParaRPr lang="ru-RU" sz="2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" name="Прямоугольник 4"/>
          <p:cNvSpPr>
            <a:spLocks noChangeArrowheads="1"/>
          </p:cNvSpPr>
          <p:nvPr/>
        </p:nvSpPr>
        <p:spPr bwMode="auto">
          <a:xfrm>
            <a:off x="8501063" y="6232548"/>
            <a:ext cx="4187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3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1805915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Проблема построения нелинейной гипотезы на основе логистической регрессии</a:t>
            </a:r>
            <a:endParaRPr lang="ru-RU" sz="22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Oval 34"/>
          <p:cNvSpPr/>
          <p:nvPr/>
        </p:nvSpPr>
        <p:spPr>
          <a:xfrm>
            <a:off x="6244818" y="296709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35"/>
          <p:cNvSpPr/>
          <p:nvPr/>
        </p:nvSpPr>
        <p:spPr>
          <a:xfrm>
            <a:off x="6514243" y="374291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36"/>
          <p:cNvSpPr/>
          <p:nvPr/>
        </p:nvSpPr>
        <p:spPr>
          <a:xfrm>
            <a:off x="6580677" y="341226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37"/>
          <p:cNvSpPr/>
          <p:nvPr/>
        </p:nvSpPr>
        <p:spPr>
          <a:xfrm>
            <a:off x="6777838" y="405209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ross 38"/>
          <p:cNvSpPr/>
          <p:nvPr/>
        </p:nvSpPr>
        <p:spPr>
          <a:xfrm rot="2734294">
            <a:off x="8121499" y="3051778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ross 39"/>
          <p:cNvSpPr/>
          <p:nvPr/>
        </p:nvSpPr>
        <p:spPr>
          <a:xfrm rot="2734294">
            <a:off x="8258422" y="3727179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ross 40"/>
          <p:cNvSpPr/>
          <p:nvPr/>
        </p:nvSpPr>
        <p:spPr>
          <a:xfrm rot="2734294">
            <a:off x="8351465" y="2783283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ross 41"/>
          <p:cNvSpPr/>
          <p:nvPr/>
        </p:nvSpPr>
        <p:spPr>
          <a:xfrm rot="2734294">
            <a:off x="8025427" y="2768177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7020272" y="4365104"/>
            <a:ext cx="38985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x</a:t>
            </a:r>
            <a:r>
              <a:rPr lang="en-US" baseline="-25000" dirty="0" smtClean="0">
                <a:latin typeface="Comic Sans MS" pitchFamily="66" charset="0"/>
              </a:rPr>
              <a:t>1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20072" y="32129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x</a:t>
            </a:r>
            <a:r>
              <a:rPr lang="en-US" baseline="-25000" dirty="0">
                <a:latin typeface="Comic Sans MS" pitchFamily="66" charset="0"/>
              </a:rPr>
              <a:t>2</a:t>
            </a:r>
          </a:p>
        </p:txBody>
      </p:sp>
      <p:cxnSp>
        <p:nvCxnSpPr>
          <p:cNvPr id="35" name="Straight Arrow Connector 44"/>
          <p:cNvCxnSpPr/>
          <p:nvPr/>
        </p:nvCxnSpPr>
        <p:spPr>
          <a:xfrm flipV="1">
            <a:off x="5709711" y="2364310"/>
            <a:ext cx="0" cy="21246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45"/>
          <p:cNvCxnSpPr/>
          <p:nvPr/>
        </p:nvCxnSpPr>
        <p:spPr>
          <a:xfrm>
            <a:off x="5600929" y="4335825"/>
            <a:ext cx="3173431" cy="0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ross 46"/>
          <p:cNvSpPr/>
          <p:nvPr/>
        </p:nvSpPr>
        <p:spPr>
          <a:xfrm rot="2734294">
            <a:off x="7543999" y="3628956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ross 47"/>
          <p:cNvSpPr/>
          <p:nvPr/>
        </p:nvSpPr>
        <p:spPr>
          <a:xfrm rot="2734294">
            <a:off x="7736729" y="3361132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ross 48"/>
          <p:cNvSpPr/>
          <p:nvPr/>
        </p:nvSpPr>
        <p:spPr>
          <a:xfrm rot="2734294">
            <a:off x="7963430" y="3593466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49"/>
          <p:cNvSpPr/>
          <p:nvPr/>
        </p:nvSpPr>
        <p:spPr>
          <a:xfrm rot="2734294">
            <a:off x="8052083" y="3344342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50"/>
          <p:cNvSpPr/>
          <p:nvPr/>
        </p:nvSpPr>
        <p:spPr>
          <a:xfrm rot="2734294">
            <a:off x="8075490" y="3988521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51"/>
          <p:cNvSpPr/>
          <p:nvPr/>
        </p:nvSpPr>
        <p:spPr>
          <a:xfrm rot="2734294">
            <a:off x="8437636" y="3156798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ross 52"/>
          <p:cNvSpPr/>
          <p:nvPr/>
        </p:nvSpPr>
        <p:spPr>
          <a:xfrm rot="2734294">
            <a:off x="7776019" y="3001958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ross 53"/>
          <p:cNvSpPr/>
          <p:nvPr/>
        </p:nvSpPr>
        <p:spPr>
          <a:xfrm rot="2734294">
            <a:off x="5775669" y="2408363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ross 54"/>
          <p:cNvSpPr/>
          <p:nvPr/>
        </p:nvSpPr>
        <p:spPr>
          <a:xfrm rot="2734294">
            <a:off x="5797720" y="2716283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ross 55"/>
          <p:cNvSpPr/>
          <p:nvPr/>
        </p:nvSpPr>
        <p:spPr>
          <a:xfrm rot="2734294">
            <a:off x="6018937" y="2760980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56"/>
          <p:cNvSpPr/>
          <p:nvPr/>
        </p:nvSpPr>
        <p:spPr>
          <a:xfrm>
            <a:off x="6045515" y="405736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57"/>
          <p:cNvSpPr/>
          <p:nvPr/>
        </p:nvSpPr>
        <p:spPr>
          <a:xfrm>
            <a:off x="7052603" y="391330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58"/>
          <p:cNvSpPr/>
          <p:nvPr/>
        </p:nvSpPr>
        <p:spPr>
          <a:xfrm>
            <a:off x="5847182" y="350881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59"/>
          <p:cNvSpPr/>
          <p:nvPr/>
        </p:nvSpPr>
        <p:spPr>
          <a:xfrm>
            <a:off x="6090450" y="321250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60"/>
          <p:cNvSpPr/>
          <p:nvPr/>
        </p:nvSpPr>
        <p:spPr>
          <a:xfrm>
            <a:off x="6841133" y="366702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61"/>
          <p:cNvSpPr/>
          <p:nvPr/>
        </p:nvSpPr>
        <p:spPr>
          <a:xfrm>
            <a:off x="7101730" y="360874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62"/>
          <p:cNvSpPr/>
          <p:nvPr/>
        </p:nvSpPr>
        <p:spPr>
          <a:xfrm>
            <a:off x="6222848" y="385439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63"/>
          <p:cNvSpPr/>
          <p:nvPr/>
        </p:nvSpPr>
        <p:spPr>
          <a:xfrm>
            <a:off x="6436961" y="4016449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64"/>
          <p:cNvSpPr/>
          <p:nvPr/>
        </p:nvSpPr>
        <p:spPr>
          <a:xfrm>
            <a:off x="6925907" y="3416489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65"/>
          <p:cNvSpPr/>
          <p:nvPr/>
        </p:nvSpPr>
        <p:spPr>
          <a:xfrm>
            <a:off x="7566609" y="399361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66"/>
          <p:cNvSpPr/>
          <p:nvPr/>
        </p:nvSpPr>
        <p:spPr>
          <a:xfrm>
            <a:off x="7277561" y="402914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135"/>
          <p:cNvSpPr/>
          <p:nvPr/>
        </p:nvSpPr>
        <p:spPr>
          <a:xfrm>
            <a:off x="5844845" y="321250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136"/>
          <p:cNvSpPr/>
          <p:nvPr/>
        </p:nvSpPr>
        <p:spPr>
          <a:xfrm>
            <a:off x="5824297" y="381360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137"/>
          <p:cNvSpPr/>
          <p:nvPr/>
        </p:nvSpPr>
        <p:spPr>
          <a:xfrm>
            <a:off x="6242850" y="344981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138"/>
          <p:cNvSpPr/>
          <p:nvPr/>
        </p:nvSpPr>
        <p:spPr>
          <a:xfrm>
            <a:off x="6090450" y="3643059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144"/>
          <p:cNvSpPr/>
          <p:nvPr/>
        </p:nvSpPr>
        <p:spPr>
          <a:xfrm>
            <a:off x="6406333" y="3125399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145"/>
          <p:cNvSpPr/>
          <p:nvPr/>
        </p:nvSpPr>
        <p:spPr>
          <a:xfrm>
            <a:off x="6472767" y="279475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146"/>
          <p:cNvSpPr/>
          <p:nvPr/>
        </p:nvSpPr>
        <p:spPr>
          <a:xfrm>
            <a:off x="6733223" y="304951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147"/>
          <p:cNvSpPr/>
          <p:nvPr/>
        </p:nvSpPr>
        <p:spPr>
          <a:xfrm>
            <a:off x="6973604" y="307643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148"/>
          <p:cNvSpPr/>
          <p:nvPr/>
        </p:nvSpPr>
        <p:spPr>
          <a:xfrm>
            <a:off x="6817997" y="279897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149"/>
          <p:cNvSpPr/>
          <p:nvPr/>
        </p:nvSpPr>
        <p:spPr>
          <a:xfrm>
            <a:off x="7713061" y="243494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150"/>
          <p:cNvSpPr/>
          <p:nvPr/>
        </p:nvSpPr>
        <p:spPr>
          <a:xfrm>
            <a:off x="7217378" y="290093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151"/>
          <p:cNvSpPr/>
          <p:nvPr/>
        </p:nvSpPr>
        <p:spPr>
          <a:xfrm>
            <a:off x="7486167" y="263668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Cross 152"/>
          <p:cNvSpPr/>
          <p:nvPr/>
        </p:nvSpPr>
        <p:spPr>
          <a:xfrm rot="2734294">
            <a:off x="6073528" y="2481234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Cross 153"/>
          <p:cNvSpPr/>
          <p:nvPr/>
        </p:nvSpPr>
        <p:spPr>
          <a:xfrm rot="2734294">
            <a:off x="6310831" y="2323164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ross 154"/>
          <p:cNvSpPr/>
          <p:nvPr/>
        </p:nvSpPr>
        <p:spPr>
          <a:xfrm rot="2734294">
            <a:off x="6244398" y="2602912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Cross 155"/>
          <p:cNvSpPr/>
          <p:nvPr/>
        </p:nvSpPr>
        <p:spPr>
          <a:xfrm rot="2734294">
            <a:off x="6571288" y="2493563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Cross 156"/>
          <p:cNvSpPr/>
          <p:nvPr/>
        </p:nvSpPr>
        <p:spPr>
          <a:xfrm rot="2734294">
            <a:off x="6814555" y="2327674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Cross 157"/>
          <p:cNvSpPr/>
          <p:nvPr/>
        </p:nvSpPr>
        <p:spPr>
          <a:xfrm rot="2734294">
            <a:off x="6882093" y="2537240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ross 158"/>
          <p:cNvSpPr/>
          <p:nvPr/>
        </p:nvSpPr>
        <p:spPr>
          <a:xfrm rot="2734294">
            <a:off x="7075152" y="2338559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Cross 159"/>
          <p:cNvSpPr/>
          <p:nvPr/>
        </p:nvSpPr>
        <p:spPr>
          <a:xfrm rot="2734294">
            <a:off x="7335568" y="2366839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Cross 160"/>
          <p:cNvSpPr/>
          <p:nvPr/>
        </p:nvSpPr>
        <p:spPr>
          <a:xfrm rot="2734294">
            <a:off x="7098275" y="2625215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Cross 161"/>
          <p:cNvSpPr/>
          <p:nvPr/>
        </p:nvSpPr>
        <p:spPr>
          <a:xfrm rot="2734294">
            <a:off x="7178113" y="3260375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Cross 162"/>
          <p:cNvSpPr/>
          <p:nvPr/>
        </p:nvSpPr>
        <p:spPr>
          <a:xfrm rot="2734294">
            <a:off x="7444569" y="2964659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Cross 163"/>
          <p:cNvSpPr/>
          <p:nvPr/>
        </p:nvSpPr>
        <p:spPr>
          <a:xfrm rot="2734294">
            <a:off x="7444570" y="3324170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Cross 164"/>
          <p:cNvSpPr/>
          <p:nvPr/>
        </p:nvSpPr>
        <p:spPr>
          <a:xfrm rot="2734294">
            <a:off x="7759353" y="2687201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Cross 165"/>
          <p:cNvSpPr/>
          <p:nvPr/>
        </p:nvSpPr>
        <p:spPr>
          <a:xfrm rot="2734294">
            <a:off x="8025427" y="2450882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ross 166"/>
          <p:cNvSpPr/>
          <p:nvPr/>
        </p:nvSpPr>
        <p:spPr>
          <a:xfrm rot="2734294">
            <a:off x="8279568" y="2523463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ross 167"/>
          <p:cNvSpPr/>
          <p:nvPr/>
        </p:nvSpPr>
        <p:spPr>
          <a:xfrm rot="2734294">
            <a:off x="7805362" y="3834555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Cross 168"/>
          <p:cNvSpPr/>
          <p:nvPr/>
        </p:nvSpPr>
        <p:spPr>
          <a:xfrm rot="2734294">
            <a:off x="8341565" y="3436893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Cross 169"/>
          <p:cNvSpPr/>
          <p:nvPr/>
        </p:nvSpPr>
        <p:spPr>
          <a:xfrm rot="2734294">
            <a:off x="8416491" y="3988521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Полилиния 90"/>
          <p:cNvSpPr/>
          <p:nvPr/>
        </p:nvSpPr>
        <p:spPr>
          <a:xfrm>
            <a:off x="5783510" y="2365003"/>
            <a:ext cx="2187575" cy="1863725"/>
          </a:xfrm>
          <a:custGeom>
            <a:avLst/>
            <a:gdLst>
              <a:gd name="connsiteX0" fmla="*/ 0 w 2187575"/>
              <a:gd name="connsiteY0" fmla="*/ 701675 h 1863725"/>
              <a:gd name="connsiteX1" fmla="*/ 133350 w 2187575"/>
              <a:gd name="connsiteY1" fmla="*/ 739775 h 1863725"/>
              <a:gd name="connsiteX2" fmla="*/ 133350 w 2187575"/>
              <a:gd name="connsiteY2" fmla="*/ 739775 h 1863725"/>
              <a:gd name="connsiteX3" fmla="*/ 419100 w 2187575"/>
              <a:gd name="connsiteY3" fmla="*/ 587375 h 1863725"/>
              <a:gd name="connsiteX4" fmla="*/ 590550 w 2187575"/>
              <a:gd name="connsiteY4" fmla="*/ 434975 h 1863725"/>
              <a:gd name="connsiteX5" fmla="*/ 971550 w 2187575"/>
              <a:gd name="connsiteY5" fmla="*/ 415925 h 1863725"/>
              <a:gd name="connsiteX6" fmla="*/ 1409700 w 2187575"/>
              <a:gd name="connsiteY6" fmla="*/ 492125 h 1863725"/>
              <a:gd name="connsiteX7" fmla="*/ 1657350 w 2187575"/>
              <a:gd name="connsiteY7" fmla="*/ 320675 h 1863725"/>
              <a:gd name="connsiteX8" fmla="*/ 1828800 w 2187575"/>
              <a:gd name="connsiteY8" fmla="*/ 92075 h 1863725"/>
              <a:gd name="connsiteX9" fmla="*/ 2095500 w 2187575"/>
              <a:gd name="connsiteY9" fmla="*/ 34925 h 1863725"/>
              <a:gd name="connsiteX10" fmla="*/ 2152650 w 2187575"/>
              <a:gd name="connsiteY10" fmla="*/ 301625 h 1863725"/>
              <a:gd name="connsiteX11" fmla="*/ 1885950 w 2187575"/>
              <a:gd name="connsiteY11" fmla="*/ 511175 h 1863725"/>
              <a:gd name="connsiteX12" fmla="*/ 1543050 w 2187575"/>
              <a:gd name="connsiteY12" fmla="*/ 854075 h 1863725"/>
              <a:gd name="connsiteX13" fmla="*/ 1333500 w 2187575"/>
              <a:gd name="connsiteY13" fmla="*/ 1006475 h 1863725"/>
              <a:gd name="connsiteX14" fmla="*/ 1543050 w 2187575"/>
              <a:gd name="connsiteY14" fmla="*/ 1235075 h 1863725"/>
              <a:gd name="connsiteX15" fmla="*/ 1714500 w 2187575"/>
              <a:gd name="connsiteY15" fmla="*/ 1501775 h 1863725"/>
              <a:gd name="connsiteX16" fmla="*/ 2000250 w 2187575"/>
              <a:gd name="connsiteY16" fmla="*/ 1616075 h 1863725"/>
              <a:gd name="connsiteX17" fmla="*/ 2133600 w 2187575"/>
              <a:gd name="connsiteY17" fmla="*/ 1863725 h 186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87575" h="1863725">
                <a:moveTo>
                  <a:pt x="0" y="701675"/>
                </a:moveTo>
                <a:lnTo>
                  <a:pt x="133350" y="739775"/>
                </a:lnTo>
                <a:lnTo>
                  <a:pt x="133350" y="739775"/>
                </a:lnTo>
                <a:cubicBezTo>
                  <a:pt x="180975" y="714375"/>
                  <a:pt x="342900" y="638175"/>
                  <a:pt x="419100" y="587375"/>
                </a:cubicBezTo>
                <a:cubicBezTo>
                  <a:pt x="495300" y="536575"/>
                  <a:pt x="498475" y="463550"/>
                  <a:pt x="590550" y="434975"/>
                </a:cubicBezTo>
                <a:cubicBezTo>
                  <a:pt x="682625" y="406400"/>
                  <a:pt x="835025" y="406400"/>
                  <a:pt x="971550" y="415925"/>
                </a:cubicBezTo>
                <a:cubicBezTo>
                  <a:pt x="1108075" y="425450"/>
                  <a:pt x="1295400" y="508000"/>
                  <a:pt x="1409700" y="492125"/>
                </a:cubicBezTo>
                <a:cubicBezTo>
                  <a:pt x="1524000" y="476250"/>
                  <a:pt x="1587500" y="387350"/>
                  <a:pt x="1657350" y="320675"/>
                </a:cubicBezTo>
                <a:cubicBezTo>
                  <a:pt x="1727200" y="254000"/>
                  <a:pt x="1755775" y="139700"/>
                  <a:pt x="1828800" y="92075"/>
                </a:cubicBezTo>
                <a:cubicBezTo>
                  <a:pt x="1901825" y="44450"/>
                  <a:pt x="2041525" y="0"/>
                  <a:pt x="2095500" y="34925"/>
                </a:cubicBezTo>
                <a:cubicBezTo>
                  <a:pt x="2149475" y="69850"/>
                  <a:pt x="2187575" y="222250"/>
                  <a:pt x="2152650" y="301625"/>
                </a:cubicBezTo>
                <a:cubicBezTo>
                  <a:pt x="2117725" y="381000"/>
                  <a:pt x="1987550" y="419100"/>
                  <a:pt x="1885950" y="511175"/>
                </a:cubicBezTo>
                <a:cubicBezTo>
                  <a:pt x="1784350" y="603250"/>
                  <a:pt x="1635125" y="771525"/>
                  <a:pt x="1543050" y="854075"/>
                </a:cubicBezTo>
                <a:cubicBezTo>
                  <a:pt x="1450975" y="936625"/>
                  <a:pt x="1333500" y="942975"/>
                  <a:pt x="1333500" y="1006475"/>
                </a:cubicBezTo>
                <a:cubicBezTo>
                  <a:pt x="1333500" y="1069975"/>
                  <a:pt x="1479550" y="1152525"/>
                  <a:pt x="1543050" y="1235075"/>
                </a:cubicBezTo>
                <a:cubicBezTo>
                  <a:pt x="1606550" y="1317625"/>
                  <a:pt x="1638300" y="1438275"/>
                  <a:pt x="1714500" y="1501775"/>
                </a:cubicBezTo>
                <a:cubicBezTo>
                  <a:pt x="1790700" y="1565275"/>
                  <a:pt x="1930400" y="1555750"/>
                  <a:pt x="2000250" y="1616075"/>
                </a:cubicBezTo>
                <a:cubicBezTo>
                  <a:pt x="2070100" y="1676400"/>
                  <a:pt x="2095500" y="1825625"/>
                  <a:pt x="2133600" y="1863725"/>
                </a:cubicBezTo>
              </a:path>
            </a:pathLst>
          </a:custGeom>
          <a:ln w="28575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2" name="TextBox 91"/>
          <p:cNvSpPr txBox="1"/>
          <p:nvPr/>
        </p:nvSpPr>
        <p:spPr>
          <a:xfrm>
            <a:off x="1016" y="2636912"/>
            <a:ext cx="57231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Классификатор будет иметь вид: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endParaRPr lang="ru-RU" sz="24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/>
            <a:r>
              <a:rPr lang="ru-RU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     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(x) = g(Q</a:t>
            </a:r>
            <a:r>
              <a:rPr lang="en-US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+ Q</a:t>
            </a:r>
            <a:r>
              <a:rPr lang="en-US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 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+ Q</a:t>
            </a:r>
            <a:r>
              <a:rPr lang="en-US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 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r>
              <a:rPr lang="ru-RU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+ </a:t>
            </a:r>
          </a:p>
          <a:p>
            <a:pPr marL="514350" indent="-514350"/>
            <a:r>
              <a:rPr lang="ru-RU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     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              Q</a:t>
            </a:r>
            <a:r>
              <a:rPr lang="ru-RU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3</a:t>
            </a:r>
            <a:r>
              <a:rPr lang="en-US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ru-RU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ru-RU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+ 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ru-RU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4</a:t>
            </a:r>
            <a:r>
              <a:rPr lang="en-US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ru-RU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ru-RU" sz="2400" baseline="30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sz="2400" baseline="30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ru-RU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+ </a:t>
            </a:r>
            <a:endParaRPr lang="en-US" sz="2400" dirty="0" smtClean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/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                    Q</a:t>
            </a:r>
            <a:r>
              <a:rPr lang="ru-RU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5</a:t>
            </a:r>
            <a:r>
              <a:rPr lang="en-US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ru-RU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ru-RU" sz="2400" baseline="30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3</a:t>
            </a:r>
            <a:r>
              <a:rPr lang="en-US" sz="2400" baseline="30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ru-RU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+ 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ru-RU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6</a:t>
            </a:r>
            <a:r>
              <a:rPr lang="en-US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ru-RU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ru-RU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r>
              <a:rPr lang="ru-RU" sz="2400" baseline="30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+ 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…</a:t>
            </a:r>
            <a:endParaRPr lang="ru-RU" sz="2400" dirty="0" smtClean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0" y="4149080"/>
            <a:ext cx="53640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Пусть общее количество признаков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m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равно 100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,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тогда квадратичных признаков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</a:rPr>
              <a:t>(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x</a:t>
            </a:r>
            <a:r>
              <a:rPr lang="en-US" sz="2400" baseline="-25000" dirty="0" smtClean="0">
                <a:solidFill>
                  <a:srgbClr val="333399"/>
                </a:solidFill>
                <a:latin typeface="Comic Sans MS" pitchFamily="66" charset="0"/>
              </a:rPr>
              <a:t>i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*x</a:t>
            </a:r>
            <a:r>
              <a:rPr lang="en-US" sz="2400" baseline="-25000" dirty="0" smtClean="0">
                <a:solidFill>
                  <a:srgbClr val="333399"/>
                </a:solidFill>
                <a:latin typeface="Comic Sans MS" pitchFamily="66" charset="0"/>
              </a:rPr>
              <a:t>j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</a:rPr>
              <a:t>) будет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≈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</a:rPr>
              <a:t> 5000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,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</a:rPr>
              <a:t>а кубических (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x</a:t>
            </a:r>
            <a:r>
              <a:rPr lang="en-US" sz="2400" baseline="-25000" dirty="0" smtClean="0">
                <a:solidFill>
                  <a:srgbClr val="333399"/>
                </a:solidFill>
                <a:latin typeface="Comic Sans MS" pitchFamily="66" charset="0"/>
              </a:rPr>
              <a:t>i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*</a:t>
            </a:r>
            <a:r>
              <a:rPr lang="en-US" sz="2400" dirty="0" err="1" smtClean="0">
                <a:solidFill>
                  <a:srgbClr val="333399"/>
                </a:solidFill>
                <a:latin typeface="Comic Sans MS" pitchFamily="66" charset="0"/>
              </a:rPr>
              <a:t>x</a:t>
            </a:r>
            <a:r>
              <a:rPr lang="en-US" sz="2400" baseline="-25000" dirty="0" err="1" smtClean="0">
                <a:solidFill>
                  <a:srgbClr val="333399"/>
                </a:solidFill>
                <a:latin typeface="Comic Sans MS" pitchFamily="66" charset="0"/>
              </a:rPr>
              <a:t>j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*</a:t>
            </a:r>
            <a:r>
              <a:rPr lang="en-US" sz="2400" dirty="0" err="1" smtClean="0">
                <a:solidFill>
                  <a:srgbClr val="333399"/>
                </a:solidFill>
                <a:latin typeface="Comic Sans MS" pitchFamily="66" charset="0"/>
              </a:rPr>
              <a:t>x</a:t>
            </a:r>
            <a:r>
              <a:rPr lang="en-US" sz="2400" baseline="-25000" dirty="0" err="1" smtClean="0">
                <a:solidFill>
                  <a:srgbClr val="333399"/>
                </a:solidFill>
                <a:latin typeface="Comic Sans MS" pitchFamily="66" charset="0"/>
              </a:rPr>
              <a:t>k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</a:rPr>
              <a:t>)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 ≈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</a:rPr>
              <a:t>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170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</a:rPr>
              <a:t>000</a:t>
            </a:r>
            <a:endParaRPr lang="ru-RU" sz="2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89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" name="TextBox 89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1022978"/>
            <a:ext cx="90011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Рассмотрим операцию НЕ (</a:t>
            </a:r>
            <a:r>
              <a:rPr lang="en-US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NOT</a:t>
            </a:r>
            <a:r>
              <a:rPr lang="ru-RU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)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" name="Group 55"/>
          <p:cNvGrpSpPr/>
          <p:nvPr/>
        </p:nvGrpSpPr>
        <p:grpSpPr>
          <a:xfrm>
            <a:off x="561342" y="2549466"/>
            <a:ext cx="2701550" cy="1259002"/>
            <a:chOff x="867068" y="1615446"/>
            <a:chExt cx="3654556" cy="1703130"/>
          </a:xfrm>
        </p:grpSpPr>
        <p:sp>
          <p:nvSpPr>
            <p:cNvPr id="24" name="Oval 2"/>
            <p:cNvSpPr/>
            <p:nvPr/>
          </p:nvSpPr>
          <p:spPr>
            <a:xfrm>
              <a:off x="867068" y="2611969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4"/>
            <p:cNvSpPr/>
            <p:nvPr/>
          </p:nvSpPr>
          <p:spPr>
            <a:xfrm>
              <a:off x="867068" y="1615446"/>
              <a:ext cx="712906" cy="706607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7" name="Straight Arrow Connector 14"/>
            <p:cNvCxnSpPr>
              <a:stCxn id="31" idx="6"/>
            </p:cNvCxnSpPr>
            <p:nvPr/>
          </p:nvCxnSpPr>
          <p:spPr>
            <a:xfrm>
              <a:off x="3808718" y="2488798"/>
              <a:ext cx="712906" cy="147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17"/>
            <p:cNvCxnSpPr>
              <a:stCxn id="26" idx="6"/>
              <a:endCxn id="31" idx="2"/>
            </p:cNvCxnSpPr>
            <p:nvPr/>
          </p:nvCxnSpPr>
          <p:spPr>
            <a:xfrm>
              <a:off x="1579974" y="1968750"/>
              <a:ext cx="1515838" cy="52004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0"/>
            <p:cNvCxnSpPr>
              <a:stCxn id="24" idx="6"/>
              <a:endCxn id="31" idx="2"/>
            </p:cNvCxnSpPr>
            <p:nvPr/>
          </p:nvCxnSpPr>
          <p:spPr>
            <a:xfrm flipV="1">
              <a:off x="1579974" y="2488797"/>
              <a:ext cx="1515838" cy="47647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28"/>
            <p:cNvSpPr/>
            <p:nvPr/>
          </p:nvSpPr>
          <p:spPr>
            <a:xfrm>
              <a:off x="3095812" y="2135492"/>
              <a:ext cx="712906" cy="7066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54168" y="2631040"/>
            <a:ext cx="415498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x</a:t>
            </a:r>
            <a:r>
              <a:rPr lang="en-US" baseline="-25000" dirty="0" smtClean="0">
                <a:latin typeface="Comic Sans MS" pitchFamily="66" charset="0"/>
              </a:rPr>
              <a:t>0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54168" y="3345420"/>
            <a:ext cx="38985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x</a:t>
            </a:r>
            <a:r>
              <a:rPr lang="en-US" baseline="-25000" dirty="0" smtClean="0">
                <a:latin typeface="Comic Sans MS" pitchFamily="66" charset="0"/>
              </a:rPr>
              <a:t>1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38" name="Прямоугольник 37"/>
          <p:cNvSpPr/>
          <p:nvPr/>
        </p:nvSpPr>
        <p:spPr>
          <a:xfrm>
            <a:off x="2748643" y="2773916"/>
            <a:ext cx="2271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 = g(10 - 20x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)</a:t>
            </a:r>
            <a:endParaRPr lang="ru-RU" dirty="0"/>
          </a:p>
        </p:txBody>
      </p:sp>
      <p:sp>
        <p:nvSpPr>
          <p:cNvPr id="39" name="TextBox 38"/>
          <p:cNvSpPr txBox="1"/>
          <p:nvPr/>
        </p:nvSpPr>
        <p:spPr>
          <a:xfrm>
            <a:off x="428596" y="2130974"/>
            <a:ext cx="774571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x</a:t>
            </a:r>
            <a:r>
              <a:rPr lang="en-US" baseline="-25000" dirty="0" smtClean="0">
                <a:latin typeface="Comic Sans MS" pitchFamily="66" charset="0"/>
              </a:rPr>
              <a:t>0</a:t>
            </a:r>
            <a:r>
              <a:rPr lang="ru-RU" dirty="0" smtClean="0">
                <a:latin typeface="Comic Sans MS" pitchFamily="66" charset="0"/>
              </a:rPr>
              <a:t> = 1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427430" y="2631040"/>
            <a:ext cx="429926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10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85852" y="3429000"/>
            <a:ext cx="562975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-20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56" name="Text Box 7"/>
          <p:cNvSpPr txBox="1">
            <a:spLocks noChangeArrowheads="1"/>
          </p:cNvSpPr>
          <p:nvPr/>
        </p:nvSpPr>
        <p:spPr bwMode="auto">
          <a:xfrm>
            <a:off x="8143900" y="3774048"/>
            <a:ext cx="5000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z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7" name="Text Box 7"/>
          <p:cNvSpPr txBox="1">
            <a:spLocks noChangeArrowheads="1"/>
          </p:cNvSpPr>
          <p:nvPr/>
        </p:nvSpPr>
        <p:spPr bwMode="auto">
          <a:xfrm>
            <a:off x="5715007" y="1953087"/>
            <a:ext cx="78581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g(z)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58" name="Прямая соединительная линия 57"/>
          <p:cNvCxnSpPr/>
          <p:nvPr/>
        </p:nvCxnSpPr>
        <p:spPr>
          <a:xfrm rot="10800000">
            <a:off x="6405752" y="2670184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 rot="16200000" flipV="1">
            <a:off x="5389582" y="2968609"/>
            <a:ext cx="2243158" cy="2067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Прямая со стрелкой 60"/>
          <p:cNvCxnSpPr/>
          <p:nvPr/>
        </p:nvCxnSpPr>
        <p:spPr>
          <a:xfrm>
            <a:off x="4716495" y="4098934"/>
            <a:ext cx="3960000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Box 7"/>
          <p:cNvSpPr txBox="1">
            <a:spLocks noChangeArrowheads="1"/>
          </p:cNvSpPr>
          <p:nvPr/>
        </p:nvSpPr>
        <p:spPr bwMode="auto">
          <a:xfrm>
            <a:off x="5857884" y="3774048"/>
            <a:ext cx="78743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7" name="Text Box 7"/>
          <p:cNvSpPr txBox="1">
            <a:spLocks noChangeArrowheads="1"/>
          </p:cNvSpPr>
          <p:nvPr/>
        </p:nvSpPr>
        <p:spPr bwMode="auto">
          <a:xfrm>
            <a:off x="5786446" y="2488165"/>
            <a:ext cx="64456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68" name="Text Box 7"/>
          <p:cNvSpPr txBox="1">
            <a:spLocks noChangeArrowheads="1"/>
          </p:cNvSpPr>
          <p:nvPr/>
        </p:nvSpPr>
        <p:spPr bwMode="auto">
          <a:xfrm>
            <a:off x="5857884" y="3155391"/>
            <a:ext cx="5715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0.5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69" name="Прямая соединительная линия 68"/>
          <p:cNvCxnSpPr/>
          <p:nvPr/>
        </p:nvCxnSpPr>
        <p:spPr>
          <a:xfrm rot="10800000">
            <a:off x="6429389" y="3368116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Полилиния 69"/>
          <p:cNvSpPr/>
          <p:nvPr/>
        </p:nvSpPr>
        <p:spPr>
          <a:xfrm>
            <a:off x="4714876" y="3373907"/>
            <a:ext cx="1806576" cy="650882"/>
          </a:xfrm>
          <a:custGeom>
            <a:avLst/>
            <a:gdLst>
              <a:gd name="connsiteX0" fmla="*/ 0 w 1765300"/>
              <a:gd name="connsiteY0" fmla="*/ 596900 h 596900"/>
              <a:gd name="connsiteX1" fmla="*/ 1117600 w 1765300"/>
              <a:gd name="connsiteY1" fmla="*/ 419100 h 596900"/>
              <a:gd name="connsiteX2" fmla="*/ 1765300 w 1765300"/>
              <a:gd name="connsiteY2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5300" h="596900">
                <a:moveTo>
                  <a:pt x="0" y="596900"/>
                </a:moveTo>
                <a:cubicBezTo>
                  <a:pt x="411691" y="557741"/>
                  <a:pt x="823383" y="518583"/>
                  <a:pt x="1117600" y="419100"/>
                </a:cubicBezTo>
                <a:cubicBezTo>
                  <a:pt x="1411817" y="319617"/>
                  <a:pt x="1629833" y="118533"/>
                  <a:pt x="1765300" y="0"/>
                </a:cubicBez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sp>
        <p:nvSpPr>
          <p:cNvPr id="72" name="Полилиния 71"/>
          <p:cNvSpPr/>
          <p:nvPr/>
        </p:nvSpPr>
        <p:spPr>
          <a:xfrm rot="10800000">
            <a:off x="6500826" y="2738905"/>
            <a:ext cx="1806576" cy="650882"/>
          </a:xfrm>
          <a:custGeom>
            <a:avLst/>
            <a:gdLst>
              <a:gd name="connsiteX0" fmla="*/ 0 w 1765300"/>
              <a:gd name="connsiteY0" fmla="*/ 596900 h 596900"/>
              <a:gd name="connsiteX1" fmla="*/ 1117600 w 1765300"/>
              <a:gd name="connsiteY1" fmla="*/ 419100 h 596900"/>
              <a:gd name="connsiteX2" fmla="*/ 1765300 w 1765300"/>
              <a:gd name="connsiteY2" fmla="*/ 0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5300" h="596900">
                <a:moveTo>
                  <a:pt x="0" y="596900"/>
                </a:moveTo>
                <a:cubicBezTo>
                  <a:pt x="411691" y="557741"/>
                  <a:pt x="823383" y="518583"/>
                  <a:pt x="1117600" y="419100"/>
                </a:cubicBezTo>
                <a:cubicBezTo>
                  <a:pt x="1411817" y="319617"/>
                  <a:pt x="1629833" y="118533"/>
                  <a:pt x="1765300" y="0"/>
                </a:cubicBezTo>
              </a:path>
            </a:pathLst>
          </a:cu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>
              <a:solidFill>
                <a:srgbClr val="C00000"/>
              </a:solidFill>
            </a:endParaRPr>
          </a:p>
        </p:txBody>
      </p:sp>
      <p:cxnSp>
        <p:nvCxnSpPr>
          <p:cNvPr id="73" name="Прямая соединительная линия 72"/>
          <p:cNvCxnSpPr/>
          <p:nvPr/>
        </p:nvCxnSpPr>
        <p:spPr>
          <a:xfrm>
            <a:off x="6500826" y="2667467"/>
            <a:ext cx="2071702" cy="1588"/>
          </a:xfrm>
          <a:prstGeom prst="line">
            <a:avLst/>
          </a:prstGeom>
          <a:ln w="38100">
            <a:solidFill>
              <a:srgbClr val="3333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Table 21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389848523"/>
              </p:ext>
            </p:extLst>
          </p:nvPr>
        </p:nvGraphicFramePr>
        <p:xfrm>
          <a:off x="785786" y="4572008"/>
          <a:ext cx="3162300" cy="103234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028700"/>
                <a:gridCol w="2133600"/>
              </a:tblGrid>
              <a:tr h="348489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x</a:t>
                      </a:r>
                      <a:r>
                        <a:rPr lang="en-US" sz="1800" b="0" i="0" u="none" strike="noStrike" baseline="-25000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1</a:t>
                      </a:r>
                    </a:p>
                    <a:p>
                      <a:pPr algn="ctr" fontAlgn="b"/>
                      <a:endParaRPr lang="en-US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chemeClr val="tx1"/>
                          </a:solidFill>
                          <a:latin typeface="Comic Sans MS" pitchFamily="66" charset="0"/>
                          <a:cs typeface="Times New Roman" pitchFamily="18" charset="0"/>
                        </a:rPr>
                        <a:t>h</a:t>
                      </a:r>
                      <a:r>
                        <a:rPr lang="en-US" baseline="-25000" dirty="0" smtClean="0">
                          <a:solidFill>
                            <a:schemeClr val="tx1"/>
                          </a:solidFill>
                          <a:latin typeface="Comic Sans MS" pitchFamily="66" charset="0"/>
                          <a:cs typeface="Times New Roman" pitchFamily="18" charset="0"/>
                        </a:rPr>
                        <a:t>Q</a:t>
                      </a:r>
                      <a:r>
                        <a:rPr lang="en-US" dirty="0" smtClean="0">
                          <a:solidFill>
                            <a:schemeClr val="tx1"/>
                          </a:solidFill>
                          <a:latin typeface="Comic Sans MS" pitchFamily="66" charset="0"/>
                          <a:cs typeface="Times New Roman" pitchFamily="18" charset="0"/>
                        </a:rPr>
                        <a:t>(x) </a:t>
                      </a:r>
                      <a:endParaRPr lang="en-US" sz="1800" b="0" i="0" u="none" strike="noStrike" dirty="0" smtClean="0"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  <a:p>
                      <a:pPr algn="ctr" fontAlgn="b"/>
                      <a:endParaRPr lang="en-US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g(10)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≈ 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29900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omic Sans MS" pitchFamily="66" charset="0"/>
                        </a:rPr>
                        <a:t>g(-10) </a:t>
                      </a:r>
                      <a:r>
                        <a:rPr lang="en-US" sz="1800" dirty="0" smtClean="0">
                          <a:solidFill>
                            <a:schemeClr val="tx1"/>
                          </a:solidFill>
                          <a:latin typeface="Comic Sans MS" pitchFamily="66" charset="0"/>
                        </a:rPr>
                        <a:t>≈ 0</a:t>
                      </a:r>
                      <a:endParaRPr lang="en-US" sz="1800" b="0" i="0" u="none" strike="noStrike" dirty="0" smtClean="0">
                        <a:solidFill>
                          <a:schemeClr val="tx1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41" name="Text Box 4"/>
          <p:cNvSpPr txBox="1">
            <a:spLocks noChangeArrowheads="1"/>
          </p:cNvSpPr>
          <p:nvPr/>
        </p:nvSpPr>
        <p:spPr bwMode="auto">
          <a:xfrm>
            <a:off x="4162400" y="4429132"/>
            <a:ext cx="4286280" cy="1200254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Рассмотрим дополнительно операцию 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NOT(</a:t>
            </a:r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x</a:t>
            </a:r>
            <a:r>
              <a:rPr lang="en-US" baseline="-25000" dirty="0" smtClean="0">
                <a:solidFill>
                  <a:srgbClr val="000000"/>
                </a:solidFill>
                <a:latin typeface="Comic Sans MS" pitchFamily="66" charset="0"/>
              </a:rPr>
              <a:t>1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) AND NOT(</a:t>
            </a:r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x</a:t>
            </a:r>
            <a:r>
              <a:rPr lang="en-US" baseline="-25000" dirty="0" smtClean="0">
                <a:solidFill>
                  <a:srgbClr val="000000"/>
                </a:solidFill>
                <a:latin typeface="Comic Sans MS" pitchFamily="66" charset="0"/>
              </a:rPr>
              <a:t>2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). 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Получим единицу только в случае </a:t>
            </a:r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x</a:t>
            </a:r>
            <a:r>
              <a:rPr lang="en-US" baseline="-25000" dirty="0" smtClean="0">
                <a:solidFill>
                  <a:srgbClr val="000000"/>
                </a:solidFill>
                <a:latin typeface="Comic Sans MS" pitchFamily="66" charset="0"/>
              </a:rPr>
              <a:t>1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 = </a:t>
            </a:r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x</a:t>
            </a:r>
            <a:r>
              <a:rPr lang="ru-RU" baseline="-25000" dirty="0" smtClean="0">
                <a:solidFill>
                  <a:srgbClr val="000000"/>
                </a:solidFill>
                <a:latin typeface="Comic Sans MS" pitchFamily="66" charset="0"/>
              </a:rPr>
              <a:t>2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 = 0! </a:t>
            </a:r>
            <a:endParaRPr lang="en-US" dirty="0" smtClean="0">
              <a:latin typeface="Comic Sans MS" pitchFamily="66" charset="0"/>
            </a:endParaRPr>
          </a:p>
        </p:txBody>
      </p:sp>
      <p:sp>
        <p:nvSpPr>
          <p:cNvPr id="37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30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43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Box 4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1" name="Straight Arrow Connector 34"/>
          <p:cNvCxnSpPr/>
          <p:nvPr/>
        </p:nvCxnSpPr>
        <p:spPr>
          <a:xfrm>
            <a:off x="3553035" y="5077438"/>
            <a:ext cx="380850" cy="797"/>
          </a:xfrm>
          <a:prstGeom prst="straightConnector1">
            <a:avLst/>
          </a:prstGeom>
          <a:ln w="28575">
            <a:solidFill>
              <a:srgbClr val="00FF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7" name="Straight Arrow Connector 22"/>
          <p:cNvCxnSpPr>
            <a:endCxn id="136" idx="2"/>
          </p:cNvCxnSpPr>
          <p:nvPr/>
        </p:nvCxnSpPr>
        <p:spPr>
          <a:xfrm>
            <a:off x="1166636" y="4620314"/>
            <a:ext cx="809936" cy="974959"/>
          </a:xfrm>
          <a:prstGeom prst="straightConnector1">
            <a:avLst/>
          </a:prstGeom>
          <a:ln w="2857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50"/>
          <p:cNvSpPr txBox="1"/>
          <p:nvPr/>
        </p:nvSpPr>
        <p:spPr>
          <a:xfrm>
            <a:off x="1310202" y="5603976"/>
            <a:ext cx="404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  <a:latin typeface="Comic Sans MS" pitchFamily="66" charset="0"/>
              </a:rPr>
              <a:t>-20</a:t>
            </a:r>
            <a:endParaRPr lang="en-US" sz="1050" dirty="0">
              <a:solidFill>
                <a:srgbClr val="00FFCC"/>
              </a:solidFill>
              <a:latin typeface="Comic Sans MS" pitchFamily="66" charset="0"/>
            </a:endParaRPr>
          </a:p>
        </p:txBody>
      </p:sp>
      <p:cxnSp>
        <p:nvCxnSpPr>
          <p:cNvPr id="140" name="Straight Arrow Connector 22"/>
          <p:cNvCxnSpPr>
            <a:endCxn id="136" idx="2"/>
          </p:cNvCxnSpPr>
          <p:nvPr/>
        </p:nvCxnSpPr>
        <p:spPr>
          <a:xfrm>
            <a:off x="1166636" y="5117385"/>
            <a:ext cx="809936" cy="477888"/>
          </a:xfrm>
          <a:prstGeom prst="straightConnector1">
            <a:avLst/>
          </a:prstGeom>
          <a:ln w="2857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36"/>
          <p:cNvCxnSpPr>
            <a:endCxn id="156" idx="2"/>
          </p:cNvCxnSpPr>
          <p:nvPr/>
        </p:nvCxnSpPr>
        <p:spPr>
          <a:xfrm flipV="1">
            <a:off x="2357422" y="5094266"/>
            <a:ext cx="809795" cy="5922"/>
          </a:xfrm>
          <a:prstGeom prst="straightConnector1">
            <a:avLst/>
          </a:prstGeom>
          <a:ln w="2857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1142984"/>
            <a:ext cx="900115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Объединим все вместе!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7" name="Group 16"/>
          <p:cNvGrpSpPr/>
          <p:nvPr/>
        </p:nvGrpSpPr>
        <p:grpSpPr>
          <a:xfrm>
            <a:off x="513598" y="1936503"/>
            <a:ext cx="1952346" cy="1376504"/>
            <a:chOff x="402272" y="1880312"/>
            <a:chExt cx="2701550" cy="1880437"/>
          </a:xfrm>
        </p:grpSpPr>
        <p:sp>
          <p:nvSpPr>
            <p:cNvPr id="42" name="Oval 4"/>
            <p:cNvSpPr/>
            <p:nvPr/>
          </p:nvSpPr>
          <p:spPr>
            <a:xfrm>
              <a:off x="402272" y="3238405"/>
              <a:ext cx="527000" cy="52234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5"/>
            <p:cNvSpPr/>
            <p:nvPr/>
          </p:nvSpPr>
          <p:spPr>
            <a:xfrm>
              <a:off x="402272" y="2559359"/>
              <a:ext cx="527000" cy="52234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6"/>
            <p:cNvSpPr/>
            <p:nvPr/>
          </p:nvSpPr>
          <p:spPr>
            <a:xfrm>
              <a:off x="402272" y="1880312"/>
              <a:ext cx="527000" cy="52234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7"/>
            <p:cNvCxnSpPr>
              <a:stCxn id="49" idx="6"/>
            </p:cNvCxnSpPr>
            <p:nvPr/>
          </p:nvCxnSpPr>
          <p:spPr>
            <a:xfrm>
              <a:off x="2576822" y="2812442"/>
              <a:ext cx="527000" cy="108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8"/>
            <p:cNvCxnSpPr>
              <a:stCxn id="44" idx="6"/>
              <a:endCxn id="49" idx="2"/>
            </p:cNvCxnSpPr>
            <p:nvPr/>
          </p:nvCxnSpPr>
          <p:spPr>
            <a:xfrm>
              <a:off x="929272" y="2141484"/>
              <a:ext cx="1120550" cy="6709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9"/>
            <p:cNvCxnSpPr>
              <a:endCxn id="49" idx="2"/>
            </p:cNvCxnSpPr>
            <p:nvPr/>
          </p:nvCxnSpPr>
          <p:spPr>
            <a:xfrm flipV="1">
              <a:off x="929272" y="2812441"/>
              <a:ext cx="1120550" cy="809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10"/>
            <p:cNvCxnSpPr>
              <a:stCxn id="42" idx="6"/>
              <a:endCxn id="49" idx="2"/>
            </p:cNvCxnSpPr>
            <p:nvPr/>
          </p:nvCxnSpPr>
          <p:spPr>
            <a:xfrm flipV="1">
              <a:off x="929272" y="2812441"/>
              <a:ext cx="1120550" cy="68713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Oval 11"/>
            <p:cNvSpPr/>
            <p:nvPr/>
          </p:nvSpPr>
          <p:spPr>
            <a:xfrm>
              <a:off x="2049822" y="2551269"/>
              <a:ext cx="527000" cy="52234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" name="Oval 18"/>
          <p:cNvSpPr/>
          <p:nvPr/>
        </p:nvSpPr>
        <p:spPr>
          <a:xfrm>
            <a:off x="3463803" y="2950511"/>
            <a:ext cx="380850" cy="382363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19"/>
          <p:cNvSpPr/>
          <p:nvPr/>
        </p:nvSpPr>
        <p:spPr>
          <a:xfrm>
            <a:off x="3463803" y="2453441"/>
            <a:ext cx="380850" cy="382363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20"/>
          <p:cNvSpPr/>
          <p:nvPr/>
        </p:nvSpPr>
        <p:spPr>
          <a:xfrm>
            <a:off x="3463803" y="1956370"/>
            <a:ext cx="380850" cy="382363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21"/>
          <p:cNvCxnSpPr>
            <a:stCxn id="75" idx="6"/>
          </p:cNvCxnSpPr>
          <p:nvPr/>
        </p:nvCxnSpPr>
        <p:spPr>
          <a:xfrm>
            <a:off x="5035299" y="2638701"/>
            <a:ext cx="380850" cy="797"/>
          </a:xfrm>
          <a:prstGeom prst="straightConnector1">
            <a:avLst/>
          </a:prstGeom>
          <a:ln w="2857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22"/>
          <p:cNvCxnSpPr>
            <a:stCxn id="63" idx="6"/>
            <a:endCxn id="75" idx="2"/>
          </p:cNvCxnSpPr>
          <p:nvPr/>
        </p:nvCxnSpPr>
        <p:spPr>
          <a:xfrm>
            <a:off x="3844653" y="2147551"/>
            <a:ext cx="809795" cy="491149"/>
          </a:xfrm>
          <a:prstGeom prst="straightConnector1">
            <a:avLst/>
          </a:prstGeom>
          <a:ln w="2857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23"/>
          <p:cNvCxnSpPr>
            <a:endCxn id="75" idx="2"/>
          </p:cNvCxnSpPr>
          <p:nvPr/>
        </p:nvCxnSpPr>
        <p:spPr>
          <a:xfrm flipV="1">
            <a:off x="3844653" y="2638700"/>
            <a:ext cx="809795" cy="5922"/>
          </a:xfrm>
          <a:prstGeom prst="straightConnector1">
            <a:avLst/>
          </a:prstGeom>
          <a:ln w="2857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24"/>
          <p:cNvCxnSpPr>
            <a:stCxn id="59" idx="6"/>
            <a:endCxn id="75" idx="2"/>
          </p:cNvCxnSpPr>
          <p:nvPr/>
        </p:nvCxnSpPr>
        <p:spPr>
          <a:xfrm flipV="1">
            <a:off x="3844653" y="2638700"/>
            <a:ext cx="809795" cy="502993"/>
          </a:xfrm>
          <a:prstGeom prst="straightConnector1">
            <a:avLst/>
          </a:prstGeom>
          <a:ln w="2857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25"/>
          <p:cNvSpPr/>
          <p:nvPr/>
        </p:nvSpPr>
        <p:spPr>
          <a:xfrm>
            <a:off x="4654448" y="2447519"/>
            <a:ext cx="380850" cy="382363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31"/>
          <p:cNvSpPr/>
          <p:nvPr/>
        </p:nvSpPr>
        <p:spPr>
          <a:xfrm>
            <a:off x="6248400" y="2922943"/>
            <a:ext cx="380850" cy="382363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32"/>
          <p:cNvSpPr/>
          <p:nvPr/>
        </p:nvSpPr>
        <p:spPr>
          <a:xfrm>
            <a:off x="6248400" y="2425873"/>
            <a:ext cx="380850" cy="382363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33"/>
          <p:cNvSpPr/>
          <p:nvPr/>
        </p:nvSpPr>
        <p:spPr>
          <a:xfrm>
            <a:off x="6248400" y="1928802"/>
            <a:ext cx="380850" cy="382363"/>
          </a:xfrm>
          <a:prstGeom prst="ellipse">
            <a:avLst/>
          </a:prstGeom>
          <a:solidFill>
            <a:schemeClr val="bg1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Arrow Connector 34"/>
          <p:cNvCxnSpPr>
            <a:stCxn id="87" idx="6"/>
          </p:cNvCxnSpPr>
          <p:nvPr/>
        </p:nvCxnSpPr>
        <p:spPr>
          <a:xfrm>
            <a:off x="7819896" y="2611133"/>
            <a:ext cx="380850" cy="797"/>
          </a:xfrm>
          <a:prstGeom prst="straightConnector1">
            <a:avLst/>
          </a:prstGeom>
          <a:ln w="28575">
            <a:solidFill>
              <a:srgbClr val="00FF00"/>
            </a:solidFill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4" name="Straight Arrow Connector 35"/>
          <p:cNvCxnSpPr>
            <a:stCxn id="82" idx="6"/>
            <a:endCxn id="87" idx="2"/>
          </p:cNvCxnSpPr>
          <p:nvPr/>
        </p:nvCxnSpPr>
        <p:spPr>
          <a:xfrm>
            <a:off x="6629250" y="2119983"/>
            <a:ext cx="809795" cy="491149"/>
          </a:xfrm>
          <a:prstGeom prst="straightConnector1">
            <a:avLst/>
          </a:prstGeom>
          <a:ln w="2857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36"/>
          <p:cNvCxnSpPr>
            <a:endCxn id="87" idx="2"/>
          </p:cNvCxnSpPr>
          <p:nvPr/>
        </p:nvCxnSpPr>
        <p:spPr>
          <a:xfrm flipV="1">
            <a:off x="6629250" y="2611132"/>
            <a:ext cx="809795" cy="5922"/>
          </a:xfrm>
          <a:prstGeom prst="straightConnector1">
            <a:avLst/>
          </a:prstGeom>
          <a:ln w="2857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37"/>
          <p:cNvCxnSpPr>
            <a:stCxn id="80" idx="6"/>
            <a:endCxn id="87" idx="2"/>
          </p:cNvCxnSpPr>
          <p:nvPr/>
        </p:nvCxnSpPr>
        <p:spPr>
          <a:xfrm flipV="1">
            <a:off x="6629250" y="2611132"/>
            <a:ext cx="809795" cy="502993"/>
          </a:xfrm>
          <a:prstGeom prst="straightConnector1">
            <a:avLst/>
          </a:prstGeom>
          <a:ln w="2857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38"/>
          <p:cNvSpPr/>
          <p:nvPr/>
        </p:nvSpPr>
        <p:spPr>
          <a:xfrm>
            <a:off x="7439045" y="2419951"/>
            <a:ext cx="380850" cy="382363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/>
          <p:cNvSpPr txBox="1"/>
          <p:nvPr/>
        </p:nvSpPr>
        <p:spPr>
          <a:xfrm>
            <a:off x="1024450" y="2110995"/>
            <a:ext cx="404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  <a:latin typeface="Comic Sans MS" pitchFamily="66" charset="0"/>
              </a:rPr>
              <a:t>-30</a:t>
            </a:r>
            <a:endParaRPr lang="en-US" sz="105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1059502" y="2424697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  <a:latin typeface="Comic Sans MS" pitchFamily="66" charset="0"/>
              </a:rPr>
              <a:t>20</a:t>
            </a:r>
            <a:endParaRPr lang="en-US" sz="105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067585" y="2675018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  <a:latin typeface="Comic Sans MS" pitchFamily="66" charset="0"/>
              </a:rPr>
              <a:t>20</a:t>
            </a:r>
            <a:endParaRPr lang="en-US" sz="105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4030352" y="2132739"/>
            <a:ext cx="3273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  <a:latin typeface="Comic Sans MS" pitchFamily="66" charset="0"/>
              </a:rPr>
              <a:t>10</a:t>
            </a:r>
            <a:endParaRPr lang="en-US" sz="1050" dirty="0">
              <a:solidFill>
                <a:srgbClr val="00FFCC"/>
              </a:solidFill>
              <a:latin typeface="Comic Sans MS" pitchFamily="66" charset="0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945325" y="2446441"/>
            <a:ext cx="404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  <a:latin typeface="Comic Sans MS" pitchFamily="66" charset="0"/>
              </a:rPr>
              <a:t>-20</a:t>
            </a:r>
            <a:endParaRPr lang="en-US" sz="1050" dirty="0">
              <a:solidFill>
                <a:srgbClr val="00FFCC"/>
              </a:solidFill>
              <a:latin typeface="Comic Sans MS" pitchFamily="66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3953408" y="2696762"/>
            <a:ext cx="404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  <a:latin typeface="Comic Sans MS" pitchFamily="66" charset="0"/>
              </a:rPr>
              <a:t>-20</a:t>
            </a:r>
            <a:endParaRPr lang="en-US" sz="1050" dirty="0">
              <a:solidFill>
                <a:srgbClr val="00FFCC"/>
              </a:solidFill>
              <a:latin typeface="Comic Sans MS" pitchFamily="66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6734930" y="2088874"/>
            <a:ext cx="383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  <a:latin typeface="Comic Sans MS" pitchFamily="66" charset="0"/>
              </a:rPr>
              <a:t>-10</a:t>
            </a:r>
            <a:endParaRPr lang="en-US" sz="1050" dirty="0">
              <a:solidFill>
                <a:srgbClr val="00FF00"/>
              </a:solidFill>
              <a:latin typeface="Comic Sans MS" pitchFamily="66" charset="0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6769982" y="2425726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  <a:latin typeface="Comic Sans MS" pitchFamily="66" charset="0"/>
              </a:rPr>
              <a:t>20</a:t>
            </a:r>
            <a:endParaRPr lang="en-US" sz="1050" dirty="0">
              <a:solidFill>
                <a:srgbClr val="00FF00"/>
              </a:solidFill>
              <a:latin typeface="Comic Sans MS" pitchFamily="66" charset="0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778065" y="2676047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  <a:latin typeface="Comic Sans MS" pitchFamily="66" charset="0"/>
              </a:rPr>
              <a:t>20</a:t>
            </a:r>
            <a:endParaRPr lang="en-US" sz="1050" dirty="0">
              <a:solidFill>
                <a:srgbClr val="00FF00"/>
              </a:solidFill>
              <a:latin typeface="Comic Sans MS" pitchFamily="66" charset="0"/>
            </a:endParaRPr>
          </a:p>
        </p:txBody>
      </p:sp>
      <p:sp>
        <p:nvSpPr>
          <p:cNvPr id="104" name="Прямоугольник 103"/>
          <p:cNvSpPr/>
          <p:nvPr/>
        </p:nvSpPr>
        <p:spPr>
          <a:xfrm>
            <a:off x="2480879" y="2462893"/>
            <a:ext cx="66236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1500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1500" dirty="0" smtClean="0">
                <a:latin typeface="Comic Sans MS" pitchFamily="66" charset="0"/>
                <a:cs typeface="Times New Roman" pitchFamily="18" charset="0"/>
              </a:rPr>
              <a:t>(x)</a:t>
            </a:r>
            <a:endParaRPr lang="ru-RU" sz="1500" dirty="0"/>
          </a:p>
        </p:txBody>
      </p:sp>
      <p:sp>
        <p:nvSpPr>
          <p:cNvPr id="106" name="Прямоугольник 105"/>
          <p:cNvSpPr/>
          <p:nvPr/>
        </p:nvSpPr>
        <p:spPr>
          <a:xfrm>
            <a:off x="5409837" y="2462893"/>
            <a:ext cx="66236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1500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1500" dirty="0" smtClean="0">
                <a:latin typeface="Comic Sans MS" pitchFamily="66" charset="0"/>
                <a:cs typeface="Times New Roman" pitchFamily="18" charset="0"/>
              </a:rPr>
              <a:t>(x)</a:t>
            </a:r>
            <a:endParaRPr lang="ru-RU" sz="1500" dirty="0"/>
          </a:p>
        </p:txBody>
      </p:sp>
      <p:sp>
        <p:nvSpPr>
          <p:cNvPr id="107" name="Прямоугольник 106"/>
          <p:cNvSpPr/>
          <p:nvPr/>
        </p:nvSpPr>
        <p:spPr>
          <a:xfrm>
            <a:off x="8195919" y="2462893"/>
            <a:ext cx="66236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1500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1500" dirty="0" smtClean="0">
                <a:latin typeface="Comic Sans MS" pitchFamily="66" charset="0"/>
                <a:cs typeface="Times New Roman" pitchFamily="18" charset="0"/>
              </a:rPr>
              <a:t>(x)</a:t>
            </a:r>
            <a:endParaRPr lang="ru-RU" sz="1500" dirty="0"/>
          </a:p>
        </p:txBody>
      </p:sp>
      <p:sp>
        <p:nvSpPr>
          <p:cNvPr id="108" name="Прямоугольник 107"/>
          <p:cNvSpPr/>
          <p:nvPr/>
        </p:nvSpPr>
        <p:spPr>
          <a:xfrm>
            <a:off x="1142976" y="3463025"/>
            <a:ext cx="109837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smtClean="0"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sz="1500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1500" dirty="0" smtClean="0">
                <a:latin typeface="Comic Sans MS" pitchFamily="66" charset="0"/>
                <a:cs typeface="Times New Roman" pitchFamily="18" charset="0"/>
              </a:rPr>
              <a:t> AND x</a:t>
            </a:r>
            <a:r>
              <a:rPr lang="en-US" sz="1500" baseline="-25000" dirty="0" smtClean="0">
                <a:latin typeface="Comic Sans MS" pitchFamily="66" charset="0"/>
                <a:cs typeface="Times New Roman" pitchFamily="18" charset="0"/>
              </a:rPr>
              <a:t>2</a:t>
            </a:r>
            <a:endParaRPr lang="ru-RU" sz="1500" dirty="0"/>
          </a:p>
        </p:txBody>
      </p:sp>
      <p:sp>
        <p:nvSpPr>
          <p:cNvPr id="109" name="Прямоугольник 108"/>
          <p:cNvSpPr/>
          <p:nvPr/>
        </p:nvSpPr>
        <p:spPr>
          <a:xfrm>
            <a:off x="3357554" y="3463025"/>
            <a:ext cx="237436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smtClean="0">
                <a:latin typeface="Comic Sans MS" pitchFamily="66" charset="0"/>
                <a:cs typeface="Times New Roman" pitchFamily="18" charset="0"/>
              </a:rPr>
              <a:t>(NOT x</a:t>
            </a:r>
            <a:r>
              <a:rPr lang="en-US" sz="1500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1500" dirty="0" smtClean="0">
                <a:latin typeface="Comic Sans MS" pitchFamily="66" charset="0"/>
                <a:cs typeface="Times New Roman" pitchFamily="18" charset="0"/>
              </a:rPr>
              <a:t>) AND (NOT x</a:t>
            </a:r>
            <a:r>
              <a:rPr lang="en-US" sz="1500" baseline="-25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sz="1500" dirty="0" smtClean="0">
                <a:latin typeface="Comic Sans MS" pitchFamily="66" charset="0"/>
                <a:cs typeface="Times New Roman" pitchFamily="18" charset="0"/>
              </a:rPr>
              <a:t>)</a:t>
            </a:r>
            <a:endParaRPr lang="ru-RU" sz="1500" dirty="0"/>
          </a:p>
        </p:txBody>
      </p:sp>
      <p:sp>
        <p:nvSpPr>
          <p:cNvPr id="110" name="Прямоугольник 109"/>
          <p:cNvSpPr/>
          <p:nvPr/>
        </p:nvSpPr>
        <p:spPr>
          <a:xfrm>
            <a:off x="7000892" y="3463025"/>
            <a:ext cx="93807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smtClean="0"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sz="1500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1500" dirty="0" smtClean="0">
                <a:latin typeface="Comic Sans MS" pitchFamily="66" charset="0"/>
                <a:cs typeface="Times New Roman" pitchFamily="18" charset="0"/>
              </a:rPr>
              <a:t> OR x</a:t>
            </a:r>
            <a:r>
              <a:rPr lang="en-US" sz="1500" baseline="-25000" dirty="0" smtClean="0">
                <a:latin typeface="Comic Sans MS" pitchFamily="66" charset="0"/>
                <a:cs typeface="Times New Roman" pitchFamily="18" charset="0"/>
              </a:rPr>
              <a:t>2</a:t>
            </a:r>
            <a:endParaRPr lang="ru-RU" sz="1500" dirty="0"/>
          </a:p>
        </p:txBody>
      </p:sp>
      <p:sp>
        <p:nvSpPr>
          <p:cNvPr id="111" name="TextBox 110"/>
          <p:cNvSpPr txBox="1"/>
          <p:nvPr/>
        </p:nvSpPr>
        <p:spPr>
          <a:xfrm>
            <a:off x="564460" y="1967537"/>
            <a:ext cx="364202" cy="30777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x</a:t>
            </a:r>
            <a:r>
              <a:rPr lang="en-US" sz="1400" baseline="-25000" dirty="0" smtClean="0">
                <a:latin typeface="Comic Sans MS" pitchFamily="66" charset="0"/>
              </a:rPr>
              <a:t>0</a:t>
            </a:r>
            <a:endParaRPr lang="en-US" sz="1400" baseline="-25000" dirty="0">
              <a:latin typeface="Comic Sans MS" pitchFamily="66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64460" y="2478281"/>
            <a:ext cx="344966" cy="30777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x</a:t>
            </a:r>
            <a:r>
              <a:rPr lang="ru-RU" sz="1400" baseline="-25000" dirty="0" smtClean="0">
                <a:latin typeface="Comic Sans MS" pitchFamily="66" charset="0"/>
              </a:rPr>
              <a:t>1</a:t>
            </a:r>
            <a:endParaRPr lang="en-US" sz="1400" baseline="-25000" dirty="0">
              <a:latin typeface="Comic Sans MS" pitchFamily="66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64460" y="2978347"/>
            <a:ext cx="364202" cy="30777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x</a:t>
            </a:r>
            <a:r>
              <a:rPr lang="ru-RU" sz="1400" baseline="-25000" dirty="0" smtClean="0">
                <a:latin typeface="Comic Sans MS" pitchFamily="66" charset="0"/>
              </a:rPr>
              <a:t>2</a:t>
            </a:r>
            <a:endParaRPr lang="en-US" sz="1400" baseline="-25000" dirty="0">
              <a:latin typeface="Comic Sans MS" pitchFamily="66" charset="0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493418" y="1967537"/>
            <a:ext cx="364202" cy="30777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x</a:t>
            </a:r>
            <a:r>
              <a:rPr lang="en-US" sz="1400" baseline="-25000" dirty="0" smtClean="0">
                <a:latin typeface="Comic Sans MS" pitchFamily="66" charset="0"/>
              </a:rPr>
              <a:t>0</a:t>
            </a:r>
            <a:endParaRPr lang="en-US" sz="1400" baseline="-25000" dirty="0">
              <a:latin typeface="Comic Sans MS" pitchFamily="66" charset="0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3493418" y="2478281"/>
            <a:ext cx="344966" cy="30777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x</a:t>
            </a:r>
            <a:r>
              <a:rPr lang="ru-RU" sz="1400" baseline="-25000" dirty="0" smtClean="0">
                <a:latin typeface="Comic Sans MS" pitchFamily="66" charset="0"/>
              </a:rPr>
              <a:t>1</a:t>
            </a:r>
            <a:endParaRPr lang="en-US" sz="1400" baseline="-25000" dirty="0">
              <a:latin typeface="Comic Sans MS" pitchFamily="66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3493418" y="2978347"/>
            <a:ext cx="364202" cy="30777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x</a:t>
            </a:r>
            <a:r>
              <a:rPr lang="ru-RU" sz="1400" baseline="-25000" dirty="0" smtClean="0">
                <a:latin typeface="Comic Sans MS" pitchFamily="66" charset="0"/>
              </a:rPr>
              <a:t>2</a:t>
            </a:r>
            <a:endParaRPr lang="en-US" sz="1400" baseline="-25000" dirty="0">
              <a:latin typeface="Comic Sans MS" pitchFamily="66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286512" y="1967537"/>
            <a:ext cx="364202" cy="30777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x</a:t>
            </a:r>
            <a:r>
              <a:rPr lang="en-US" sz="1400" baseline="-25000" dirty="0" smtClean="0">
                <a:latin typeface="Comic Sans MS" pitchFamily="66" charset="0"/>
              </a:rPr>
              <a:t>0</a:t>
            </a:r>
            <a:endParaRPr lang="en-US" sz="1400" baseline="-25000" dirty="0">
              <a:latin typeface="Comic Sans MS" pitchFamily="66" charset="0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6286512" y="2478281"/>
            <a:ext cx="344966" cy="30777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x</a:t>
            </a:r>
            <a:r>
              <a:rPr lang="ru-RU" sz="1400" baseline="-25000" dirty="0" smtClean="0">
                <a:latin typeface="Comic Sans MS" pitchFamily="66" charset="0"/>
              </a:rPr>
              <a:t>1</a:t>
            </a:r>
            <a:endParaRPr lang="en-US" sz="1400" baseline="-25000" dirty="0">
              <a:latin typeface="Comic Sans MS" pitchFamily="66" charset="0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6286512" y="2978347"/>
            <a:ext cx="364202" cy="30777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x</a:t>
            </a:r>
            <a:r>
              <a:rPr lang="ru-RU" sz="1400" baseline="-25000" dirty="0" smtClean="0">
                <a:latin typeface="Comic Sans MS" pitchFamily="66" charset="0"/>
              </a:rPr>
              <a:t>2</a:t>
            </a:r>
            <a:endParaRPr lang="en-US" sz="1400" baseline="-25000" dirty="0">
              <a:latin typeface="Comic Sans MS" pitchFamily="66" charset="0"/>
            </a:endParaRPr>
          </a:p>
        </p:txBody>
      </p:sp>
      <p:grpSp>
        <p:nvGrpSpPr>
          <p:cNvPr id="120" name="Group 16"/>
          <p:cNvGrpSpPr/>
          <p:nvPr/>
        </p:nvGrpSpPr>
        <p:grpSpPr>
          <a:xfrm>
            <a:off x="785786" y="4429132"/>
            <a:ext cx="1571496" cy="1376504"/>
            <a:chOff x="402272" y="1880312"/>
            <a:chExt cx="2174550" cy="1880437"/>
          </a:xfrm>
        </p:grpSpPr>
        <p:cxnSp>
          <p:nvCxnSpPr>
            <p:cNvPr id="125" name="Straight Arrow Connector 8"/>
            <p:cNvCxnSpPr>
              <a:stCxn id="123" idx="6"/>
              <a:endCxn id="128" idx="2"/>
            </p:cNvCxnSpPr>
            <p:nvPr/>
          </p:nvCxnSpPr>
          <p:spPr>
            <a:xfrm>
              <a:off x="929272" y="2141484"/>
              <a:ext cx="1120550" cy="67095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9"/>
            <p:cNvCxnSpPr>
              <a:endCxn id="128" idx="2"/>
            </p:cNvCxnSpPr>
            <p:nvPr/>
          </p:nvCxnSpPr>
          <p:spPr>
            <a:xfrm flipV="1">
              <a:off x="929272" y="2812441"/>
              <a:ext cx="1120550" cy="809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0"/>
            <p:cNvCxnSpPr>
              <a:stCxn id="121" idx="6"/>
              <a:endCxn id="128" idx="2"/>
            </p:cNvCxnSpPr>
            <p:nvPr/>
          </p:nvCxnSpPr>
          <p:spPr>
            <a:xfrm flipV="1">
              <a:off x="929272" y="2812441"/>
              <a:ext cx="1120550" cy="68713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Oval 5"/>
            <p:cNvSpPr/>
            <p:nvPr/>
          </p:nvSpPr>
          <p:spPr>
            <a:xfrm>
              <a:off x="402272" y="2559359"/>
              <a:ext cx="527000" cy="52234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6"/>
            <p:cNvSpPr/>
            <p:nvPr/>
          </p:nvSpPr>
          <p:spPr>
            <a:xfrm>
              <a:off x="402272" y="1880312"/>
              <a:ext cx="527000" cy="52234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4"/>
            <p:cNvSpPr/>
            <p:nvPr/>
          </p:nvSpPr>
          <p:spPr>
            <a:xfrm>
              <a:off x="402272" y="3238405"/>
              <a:ext cx="527000" cy="522344"/>
            </a:xfrm>
            <a:prstGeom prst="ellipse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1"/>
            <p:cNvSpPr/>
            <p:nvPr/>
          </p:nvSpPr>
          <p:spPr>
            <a:xfrm>
              <a:off x="2049822" y="2551269"/>
              <a:ext cx="527000" cy="52234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836648" y="4460166"/>
            <a:ext cx="364202" cy="30777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x</a:t>
            </a:r>
            <a:r>
              <a:rPr lang="en-US" sz="1400" baseline="-25000" dirty="0" smtClean="0">
                <a:latin typeface="Comic Sans MS" pitchFamily="66" charset="0"/>
              </a:rPr>
              <a:t>0</a:t>
            </a:r>
            <a:endParaRPr lang="en-US" sz="1400" baseline="-25000" dirty="0">
              <a:latin typeface="Comic Sans MS" pitchFamily="66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836648" y="4970910"/>
            <a:ext cx="344966" cy="30777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x</a:t>
            </a:r>
            <a:r>
              <a:rPr lang="ru-RU" sz="1400" baseline="-25000" dirty="0" smtClean="0">
                <a:latin typeface="Comic Sans MS" pitchFamily="66" charset="0"/>
              </a:rPr>
              <a:t>1</a:t>
            </a:r>
            <a:endParaRPr lang="en-US" sz="1400" baseline="-25000" dirty="0">
              <a:latin typeface="Comic Sans MS" pitchFamily="66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836648" y="5470976"/>
            <a:ext cx="364202" cy="307777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latin typeface="Comic Sans MS" pitchFamily="66" charset="0"/>
              </a:rPr>
              <a:t>x</a:t>
            </a:r>
            <a:r>
              <a:rPr lang="ru-RU" sz="1400" baseline="-25000" dirty="0" smtClean="0">
                <a:latin typeface="Comic Sans MS" pitchFamily="66" charset="0"/>
              </a:rPr>
              <a:t>2</a:t>
            </a:r>
            <a:endParaRPr lang="en-US" sz="1400" baseline="-25000" dirty="0">
              <a:latin typeface="Comic Sans MS" pitchFamily="66" charset="0"/>
            </a:endParaRPr>
          </a:p>
        </p:txBody>
      </p:sp>
      <p:cxnSp>
        <p:nvCxnSpPr>
          <p:cNvPr id="143" name="Straight Arrow Connector 22"/>
          <p:cNvCxnSpPr>
            <a:endCxn id="136" idx="2"/>
          </p:cNvCxnSpPr>
          <p:nvPr/>
        </p:nvCxnSpPr>
        <p:spPr>
          <a:xfrm flipV="1">
            <a:off x="1166636" y="5595273"/>
            <a:ext cx="809936" cy="19182"/>
          </a:xfrm>
          <a:prstGeom prst="straightConnector1">
            <a:avLst/>
          </a:prstGeom>
          <a:ln w="28575">
            <a:solidFill>
              <a:srgbClr val="00FF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/>
          <p:cNvSpPr txBox="1"/>
          <p:nvPr/>
        </p:nvSpPr>
        <p:spPr>
          <a:xfrm>
            <a:off x="1296638" y="4603624"/>
            <a:ext cx="404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  <a:latin typeface="Comic Sans MS" pitchFamily="66" charset="0"/>
              </a:rPr>
              <a:t>-30</a:t>
            </a:r>
            <a:endParaRPr lang="en-US" sz="105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1331690" y="4917326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  <a:latin typeface="Comic Sans MS" pitchFamily="66" charset="0"/>
              </a:rPr>
              <a:t>20</a:t>
            </a:r>
            <a:endParaRPr lang="en-US" sz="105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1339773" y="5167647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FF0000"/>
                </a:solidFill>
                <a:latin typeface="Comic Sans MS" pitchFamily="66" charset="0"/>
              </a:rPr>
              <a:t>20</a:t>
            </a:r>
            <a:endParaRPr lang="en-US" sz="105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1101394" y="4786322"/>
            <a:ext cx="32733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  <a:latin typeface="Comic Sans MS" pitchFamily="66" charset="0"/>
              </a:rPr>
              <a:t>10</a:t>
            </a:r>
            <a:endParaRPr lang="en-US" sz="1050" dirty="0">
              <a:solidFill>
                <a:srgbClr val="00FFCC"/>
              </a:solidFill>
              <a:latin typeface="Comic Sans MS" pitchFamily="66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1071538" y="5214950"/>
            <a:ext cx="40427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CC"/>
                </a:solidFill>
                <a:latin typeface="Comic Sans MS" pitchFamily="66" charset="0"/>
              </a:rPr>
              <a:t>-20</a:t>
            </a:r>
            <a:endParaRPr lang="en-US" sz="1050" dirty="0">
              <a:solidFill>
                <a:srgbClr val="00FFCC"/>
              </a:solidFill>
              <a:latin typeface="Comic Sans MS" pitchFamily="66" charset="0"/>
            </a:endParaRPr>
          </a:p>
        </p:txBody>
      </p:sp>
      <p:cxnSp>
        <p:nvCxnSpPr>
          <p:cNvPr id="153" name="Straight Arrow Connector 35"/>
          <p:cNvCxnSpPr>
            <a:endCxn id="156" idx="2"/>
          </p:cNvCxnSpPr>
          <p:nvPr/>
        </p:nvCxnSpPr>
        <p:spPr>
          <a:xfrm>
            <a:off x="2357422" y="4643446"/>
            <a:ext cx="809795" cy="450821"/>
          </a:xfrm>
          <a:prstGeom prst="straightConnector1">
            <a:avLst/>
          </a:prstGeom>
          <a:ln w="2857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37"/>
          <p:cNvCxnSpPr>
            <a:endCxn id="156" idx="2"/>
          </p:cNvCxnSpPr>
          <p:nvPr/>
        </p:nvCxnSpPr>
        <p:spPr>
          <a:xfrm flipV="1">
            <a:off x="2357422" y="5094266"/>
            <a:ext cx="809795" cy="502993"/>
          </a:xfrm>
          <a:prstGeom prst="straightConnector1">
            <a:avLst/>
          </a:prstGeom>
          <a:ln w="28575">
            <a:solidFill>
              <a:srgbClr val="00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Oval 38"/>
          <p:cNvSpPr/>
          <p:nvPr/>
        </p:nvSpPr>
        <p:spPr>
          <a:xfrm>
            <a:off x="3167217" y="4903085"/>
            <a:ext cx="380850" cy="382363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TextBox 156"/>
          <p:cNvSpPr txBox="1"/>
          <p:nvPr/>
        </p:nvSpPr>
        <p:spPr>
          <a:xfrm>
            <a:off x="2463102" y="4572008"/>
            <a:ext cx="38343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  <a:latin typeface="Comic Sans MS" pitchFamily="66" charset="0"/>
              </a:rPr>
              <a:t>-10</a:t>
            </a:r>
            <a:endParaRPr lang="en-US" sz="1050" dirty="0">
              <a:solidFill>
                <a:srgbClr val="00FF00"/>
              </a:solidFill>
              <a:latin typeface="Comic Sans MS" pitchFamily="66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2498154" y="4908860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  <a:latin typeface="Comic Sans MS" pitchFamily="66" charset="0"/>
              </a:rPr>
              <a:t>20</a:t>
            </a:r>
            <a:endParaRPr lang="en-US" sz="1050" dirty="0">
              <a:solidFill>
                <a:srgbClr val="00FF00"/>
              </a:solidFill>
              <a:latin typeface="Comic Sans MS" pitchFamily="66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2506237" y="5159181"/>
            <a:ext cx="3481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rgbClr val="00FF00"/>
                </a:solidFill>
                <a:latin typeface="Comic Sans MS" pitchFamily="66" charset="0"/>
              </a:rPr>
              <a:t>20</a:t>
            </a:r>
            <a:endParaRPr lang="en-US" sz="1050" dirty="0">
              <a:solidFill>
                <a:srgbClr val="00FF00"/>
              </a:solidFill>
              <a:latin typeface="Comic Sans MS" pitchFamily="66" charset="0"/>
            </a:endParaRPr>
          </a:p>
        </p:txBody>
      </p:sp>
      <p:sp>
        <p:nvSpPr>
          <p:cNvPr id="152" name="Oval 11"/>
          <p:cNvSpPr/>
          <p:nvPr/>
        </p:nvSpPr>
        <p:spPr>
          <a:xfrm>
            <a:off x="1976572" y="4429132"/>
            <a:ext cx="380850" cy="382363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25"/>
          <p:cNvSpPr/>
          <p:nvPr/>
        </p:nvSpPr>
        <p:spPr>
          <a:xfrm>
            <a:off x="1976572" y="5404091"/>
            <a:ext cx="380850" cy="382363"/>
          </a:xfrm>
          <a:prstGeom prst="ellipse">
            <a:avLst/>
          </a:prstGeom>
          <a:solidFill>
            <a:schemeClr val="bg1"/>
          </a:solidFill>
          <a:ln w="28575">
            <a:solidFill>
              <a:srgbClr val="00F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Прямоугольник 161"/>
          <p:cNvSpPr/>
          <p:nvPr/>
        </p:nvSpPr>
        <p:spPr>
          <a:xfrm>
            <a:off x="3929058" y="4929198"/>
            <a:ext cx="66236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1500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1500" dirty="0" smtClean="0">
                <a:latin typeface="Comic Sans MS" pitchFamily="66" charset="0"/>
                <a:cs typeface="Times New Roman" pitchFamily="18" charset="0"/>
              </a:rPr>
              <a:t>(x)</a:t>
            </a:r>
            <a:endParaRPr lang="ru-RU" sz="1500" dirty="0"/>
          </a:p>
        </p:txBody>
      </p:sp>
      <p:sp>
        <p:nvSpPr>
          <p:cNvPr id="165" name="Прямоугольник 164"/>
          <p:cNvSpPr/>
          <p:nvPr/>
        </p:nvSpPr>
        <p:spPr>
          <a:xfrm>
            <a:off x="1928794" y="4929198"/>
            <a:ext cx="4908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>
              <a:defRPr/>
            </a:pPr>
            <a:r>
              <a:rPr lang="en-US" sz="1400" dirty="0" smtClean="0">
                <a:solidFill>
                  <a:srgbClr val="000000"/>
                </a:solidFill>
                <a:latin typeface="Comic Sans MS" pitchFamily="66" charset="0"/>
              </a:rPr>
              <a:t>a</a:t>
            </a:r>
            <a:r>
              <a:rPr lang="en-US" sz="1400" baseline="-25000" dirty="0" smtClean="0">
                <a:solidFill>
                  <a:srgbClr val="000000"/>
                </a:solidFill>
                <a:latin typeface="Comic Sans MS" pitchFamily="66" charset="0"/>
              </a:rPr>
              <a:t>1</a:t>
            </a:r>
            <a:r>
              <a:rPr lang="ru-RU" sz="1400" baseline="30000" dirty="0" smtClean="0">
                <a:solidFill>
                  <a:srgbClr val="000000"/>
                </a:solidFill>
                <a:latin typeface="Comic Sans MS" pitchFamily="66" charset="0"/>
              </a:rPr>
              <a:t>(</a:t>
            </a:r>
            <a:r>
              <a:rPr lang="en-US" sz="1400" baseline="30000" dirty="0" smtClean="0">
                <a:solidFill>
                  <a:srgbClr val="000000"/>
                </a:solidFill>
                <a:latin typeface="Comic Sans MS" pitchFamily="66" charset="0"/>
              </a:rPr>
              <a:t>2</a:t>
            </a:r>
            <a:r>
              <a:rPr lang="ru-RU" sz="1400" baseline="30000" dirty="0" smtClean="0">
                <a:solidFill>
                  <a:srgbClr val="000000"/>
                </a:solidFill>
                <a:latin typeface="Comic Sans MS" pitchFamily="66" charset="0"/>
              </a:rPr>
              <a:t>)</a:t>
            </a:r>
            <a:endParaRPr lang="en-US" sz="1400" baseline="-25000" dirty="0" smtClean="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166" name="Прямоугольник 165"/>
          <p:cNvSpPr/>
          <p:nvPr/>
        </p:nvSpPr>
        <p:spPr>
          <a:xfrm>
            <a:off x="1928794" y="5429264"/>
            <a:ext cx="5100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>
              <a:defRPr/>
            </a:pPr>
            <a:r>
              <a:rPr lang="en-US" sz="1400" dirty="0" smtClean="0">
                <a:solidFill>
                  <a:srgbClr val="000000"/>
                </a:solidFill>
                <a:latin typeface="Comic Sans MS" pitchFamily="66" charset="0"/>
              </a:rPr>
              <a:t>a</a:t>
            </a:r>
            <a:r>
              <a:rPr lang="en-US" sz="1400" baseline="-25000" dirty="0" smtClean="0">
                <a:solidFill>
                  <a:srgbClr val="000000"/>
                </a:solidFill>
                <a:latin typeface="Comic Sans MS" pitchFamily="66" charset="0"/>
              </a:rPr>
              <a:t>2</a:t>
            </a:r>
            <a:r>
              <a:rPr lang="ru-RU" sz="1400" baseline="30000" dirty="0" smtClean="0">
                <a:solidFill>
                  <a:srgbClr val="000000"/>
                </a:solidFill>
                <a:latin typeface="Comic Sans MS" pitchFamily="66" charset="0"/>
              </a:rPr>
              <a:t>(</a:t>
            </a:r>
            <a:r>
              <a:rPr lang="en-US" sz="1400" baseline="30000" dirty="0" smtClean="0">
                <a:solidFill>
                  <a:srgbClr val="000000"/>
                </a:solidFill>
                <a:latin typeface="Comic Sans MS" pitchFamily="66" charset="0"/>
              </a:rPr>
              <a:t>2</a:t>
            </a:r>
            <a:r>
              <a:rPr lang="ru-RU" sz="1400" baseline="30000" dirty="0" smtClean="0">
                <a:solidFill>
                  <a:srgbClr val="000000"/>
                </a:solidFill>
                <a:latin typeface="Comic Sans MS" pitchFamily="66" charset="0"/>
              </a:rPr>
              <a:t>)</a:t>
            </a:r>
            <a:endParaRPr lang="en-US" sz="1400" baseline="-25000" dirty="0" smtClean="0">
              <a:solidFill>
                <a:srgbClr val="000000"/>
              </a:solidFill>
              <a:latin typeface="Comic Sans MS" pitchFamily="66" charset="0"/>
            </a:endParaRPr>
          </a:p>
        </p:txBody>
      </p:sp>
      <p:sp>
        <p:nvSpPr>
          <p:cNvPr id="167" name="Прямоугольник 166"/>
          <p:cNvSpPr/>
          <p:nvPr/>
        </p:nvSpPr>
        <p:spPr>
          <a:xfrm>
            <a:off x="1928794" y="4478545"/>
            <a:ext cx="5100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">
              <a:defRPr/>
            </a:pPr>
            <a:r>
              <a:rPr lang="en-US" sz="1400" dirty="0" smtClean="0">
                <a:solidFill>
                  <a:srgbClr val="000000"/>
                </a:solidFill>
                <a:latin typeface="Comic Sans MS" pitchFamily="66" charset="0"/>
              </a:rPr>
              <a:t>a</a:t>
            </a:r>
            <a:r>
              <a:rPr lang="en-US" sz="1400" baseline="-25000" dirty="0" smtClean="0">
                <a:solidFill>
                  <a:srgbClr val="000000"/>
                </a:solidFill>
                <a:latin typeface="Comic Sans MS" pitchFamily="66" charset="0"/>
              </a:rPr>
              <a:t>0</a:t>
            </a:r>
            <a:r>
              <a:rPr lang="ru-RU" sz="1400" baseline="30000" dirty="0" smtClean="0">
                <a:solidFill>
                  <a:srgbClr val="000000"/>
                </a:solidFill>
                <a:latin typeface="Comic Sans MS" pitchFamily="66" charset="0"/>
              </a:rPr>
              <a:t>(</a:t>
            </a:r>
            <a:r>
              <a:rPr lang="en-US" sz="1400" baseline="30000" dirty="0" smtClean="0">
                <a:solidFill>
                  <a:srgbClr val="000000"/>
                </a:solidFill>
                <a:latin typeface="Comic Sans MS" pitchFamily="66" charset="0"/>
              </a:rPr>
              <a:t>2</a:t>
            </a:r>
            <a:r>
              <a:rPr lang="ru-RU" sz="1400" baseline="30000" dirty="0" smtClean="0">
                <a:solidFill>
                  <a:srgbClr val="000000"/>
                </a:solidFill>
                <a:latin typeface="Comic Sans MS" pitchFamily="66" charset="0"/>
              </a:rPr>
              <a:t>)</a:t>
            </a:r>
            <a:endParaRPr lang="en-US" sz="1400" baseline="-25000" dirty="0" smtClean="0">
              <a:solidFill>
                <a:srgbClr val="000000"/>
              </a:solidFill>
              <a:latin typeface="Comic Sans MS" pitchFamily="66" charset="0"/>
            </a:endParaRPr>
          </a:p>
        </p:txBody>
      </p:sp>
      <p:graphicFrame>
        <p:nvGraphicFramePr>
          <p:cNvPr id="94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98400033"/>
              </p:ext>
            </p:extLst>
          </p:nvPr>
        </p:nvGraphicFramePr>
        <p:xfrm>
          <a:off x="4734295" y="4286256"/>
          <a:ext cx="3643337" cy="163377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06457"/>
                <a:gridCol w="465099"/>
                <a:gridCol w="570922"/>
                <a:gridCol w="529223"/>
                <a:gridCol w="1571636"/>
              </a:tblGrid>
              <a:tr h="398265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x</a:t>
                      </a:r>
                      <a:r>
                        <a:rPr lang="en-US" sz="1800" b="0" i="0" u="none" strike="noStrike" baseline="-25000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1</a:t>
                      </a:r>
                    </a:p>
                    <a:p>
                      <a:pPr algn="ctr" fontAlgn="b"/>
                      <a:endParaRPr lang="en-US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x</a:t>
                      </a:r>
                      <a:r>
                        <a:rPr lang="en-US" sz="1800" b="0" i="0" u="none" strike="noStrike" baseline="-25000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2</a:t>
                      </a:r>
                    </a:p>
                    <a:p>
                      <a:pPr algn="ctr" fontAlgn="b"/>
                      <a:endParaRPr lang="en-US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a</a:t>
                      </a:r>
                      <a:r>
                        <a:rPr lang="en-US" sz="1800" b="0" i="0" u="none" strike="noStrike" baseline="-25000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1</a:t>
                      </a:r>
                      <a:r>
                        <a:rPr lang="ru-RU" sz="18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(</a:t>
                      </a:r>
                      <a:r>
                        <a:rPr lang="en-US" sz="18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2</a:t>
                      </a:r>
                      <a:r>
                        <a:rPr lang="ru-RU" sz="18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)</a:t>
                      </a:r>
                      <a:endParaRPr lang="en-US" sz="1800" b="0" i="0" u="none" strike="noStrike" baseline="-25000" dirty="0" smtClean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  <a:p>
                      <a:pPr algn="ctr" fontAlgn="b"/>
                      <a:endParaRPr lang="en-US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a</a:t>
                      </a:r>
                      <a:r>
                        <a:rPr lang="en-US" sz="1800" b="0" i="0" u="none" strike="noStrike" baseline="-25000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2</a:t>
                      </a:r>
                      <a:r>
                        <a:rPr lang="ru-RU" sz="18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(</a:t>
                      </a:r>
                      <a:r>
                        <a:rPr lang="en-US" sz="18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2</a:t>
                      </a:r>
                      <a:r>
                        <a:rPr lang="ru-RU" sz="1800" b="0" i="0" u="none" strike="noStrike" baseline="30000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)</a:t>
                      </a:r>
                      <a:endParaRPr lang="en-US" sz="1800" b="0" i="0" u="none" strike="noStrike" baseline="-25000" dirty="0" smtClean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  <a:p>
                      <a:pPr algn="ctr" fontAlgn="b"/>
                      <a:endParaRPr lang="en-US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omic Sans MS" pitchFamily="66" charset="0"/>
                          <a:cs typeface="Times New Roman" pitchFamily="18" charset="0"/>
                        </a:rPr>
                        <a:t>h</a:t>
                      </a:r>
                      <a:r>
                        <a:rPr lang="en-US" sz="1800" b="0" baseline="-25000" dirty="0" smtClean="0">
                          <a:solidFill>
                            <a:schemeClr val="tx1"/>
                          </a:solidFill>
                          <a:latin typeface="Comic Sans MS" pitchFamily="66" charset="0"/>
                          <a:cs typeface="Times New Roman" pitchFamily="18" charset="0"/>
                        </a:rPr>
                        <a:t>Q</a:t>
                      </a:r>
                      <a:r>
                        <a:rPr lang="en-US" sz="1800" b="0" dirty="0" smtClean="0">
                          <a:solidFill>
                            <a:schemeClr val="tx1"/>
                          </a:solidFill>
                          <a:latin typeface="Comic Sans MS" pitchFamily="66" charset="0"/>
                          <a:cs typeface="Times New Roman" pitchFamily="18" charset="0"/>
                        </a:rPr>
                        <a:t>(x)</a:t>
                      </a:r>
                      <a:endParaRPr lang="en-US" sz="1800" b="0" i="0" u="none" strike="noStrike" dirty="0" smtClean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  <a:p>
                      <a:pPr algn="ctr" fontAlgn="b"/>
                      <a:endParaRPr lang="en-US" sz="1000" b="1" i="0" u="none" strike="noStrike" dirty="0" smtClean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omic Sans MS" pitchFamily="66" charset="0"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B0F0"/>
                          </a:solidFill>
                          <a:effectLst/>
                          <a:latin typeface="Comic Sans MS" pitchFamily="66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B0F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FF00"/>
                          </a:solidFill>
                          <a:effectLst/>
                          <a:latin typeface="Comic Sans MS" pitchFamily="66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FF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omic Sans MS" pitchFamily="66" charset="0"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B0F0"/>
                          </a:solidFill>
                          <a:effectLst/>
                          <a:latin typeface="Comic Sans MS" pitchFamily="66" charset="0"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B0F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FF00"/>
                          </a:solidFill>
                          <a:effectLst/>
                          <a:latin typeface="Comic Sans MS" pitchFamily="66" charset="0"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FF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omic Sans MS" pitchFamily="66" charset="0"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B0F0"/>
                          </a:solidFill>
                          <a:effectLst/>
                          <a:latin typeface="Comic Sans MS" pitchFamily="66" charset="0"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B0F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FF00"/>
                          </a:solidFill>
                          <a:effectLst/>
                          <a:latin typeface="Comic Sans MS" pitchFamily="66" charset="0"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FF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  <a:tr h="30023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omic Sans MS" pitchFamily="66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omic Sans MS" pitchFamily="66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FF00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B0F0"/>
                          </a:solidFill>
                          <a:effectLst/>
                          <a:latin typeface="Comic Sans MS" pitchFamily="66" charset="0"/>
                        </a:rPr>
                        <a:t>0</a:t>
                      </a:r>
                      <a:endParaRPr lang="en-US" sz="1800" b="0" i="0" u="none" strike="noStrike" dirty="0">
                        <a:solidFill>
                          <a:srgbClr val="00B0F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6127" marR="6127" marT="6127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FF00"/>
                          </a:solidFill>
                          <a:effectLst/>
                          <a:latin typeface="Comic Sans MS" pitchFamily="66" charset="0"/>
                        </a:rPr>
                        <a:t>1</a:t>
                      </a:r>
                      <a:endParaRPr lang="en-US" sz="1800" b="0" i="0" u="none" strike="noStrike" dirty="0">
                        <a:solidFill>
                          <a:srgbClr val="00FF00"/>
                        </a:solidFill>
                        <a:effectLst/>
                        <a:latin typeface="Comic Sans MS" pitchFamily="66" charset="0"/>
                      </a:endParaRPr>
                    </a:p>
                  </a:txBody>
                  <a:tcPr marL="6127" marR="6127" marT="612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05" name="Прямоугольник 104"/>
          <p:cNvSpPr/>
          <p:nvPr/>
        </p:nvSpPr>
        <p:spPr>
          <a:xfrm>
            <a:off x="3071802" y="5606165"/>
            <a:ext cx="1231427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dirty="0" smtClean="0"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sz="1500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1500" dirty="0" smtClean="0">
                <a:latin typeface="Comic Sans MS" pitchFamily="66" charset="0"/>
                <a:cs typeface="Times New Roman" pitchFamily="18" charset="0"/>
              </a:rPr>
              <a:t> XNOR x</a:t>
            </a:r>
            <a:r>
              <a:rPr lang="en-US" sz="1500" baseline="-25000" dirty="0" smtClean="0">
                <a:latin typeface="Comic Sans MS" pitchFamily="66" charset="0"/>
                <a:cs typeface="Times New Roman" pitchFamily="18" charset="0"/>
              </a:rPr>
              <a:t>2</a:t>
            </a:r>
            <a:endParaRPr lang="ru-RU" sz="1500" dirty="0"/>
          </a:p>
        </p:txBody>
      </p:sp>
      <p:sp>
        <p:nvSpPr>
          <p:cNvPr id="124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31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38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9" name="TextBox 138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0" y="1643050"/>
            <a:ext cx="91440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Я. Лекун (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Yann Lecun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и др. использовали специальную разновидность многослойных нейронных сетей – сверточную нейронную сеть (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LeNet 5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), обучаемую с использованием метода обратного распространения ошибки</a:t>
            </a:r>
            <a:endParaRPr lang="en-US" sz="22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361950" indent="361950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Используемая база данных </a:t>
            </a:r>
            <a:r>
              <a:rPr lang="en-US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MNIST (60000 </a:t>
            </a:r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тренировочных</a:t>
            </a:r>
          </a:p>
          <a:p>
            <a:pPr marL="723900"/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примеров, 10000 тестовых примеров</a:t>
            </a:r>
            <a:r>
              <a:rPr lang="en-US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. Размер картинок</a:t>
            </a:r>
            <a:r>
              <a:rPr lang="en-US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28</a:t>
            </a:r>
            <a:r>
              <a:rPr lang="en-US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x28 </a:t>
            </a:r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пикселей, изображения полутоновые)</a:t>
            </a:r>
          </a:p>
          <a:p>
            <a:pPr marL="361950" indent="361950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Результат ошибочной классификации меньше 1 %</a:t>
            </a:r>
          </a:p>
          <a:p>
            <a:pPr marL="711200" indent="-347663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</a:rPr>
              <a:t>Эта сеть была использована для чтения ~ 10% чеков в Северной Америке</a:t>
            </a:r>
          </a:p>
          <a:p>
            <a:pPr marL="711200" indent="-347663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</a:rPr>
              <a:t>Смотрим впечатляющие демо-примеры, демонстрирующие реализацию Le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N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</a:rPr>
              <a:t>et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 5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</a:rPr>
              <a:t> на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 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</a:rPr>
              <a:t>http://yann.lecun.com</a:t>
            </a:r>
            <a:endParaRPr lang="ru-RU" sz="2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5" name="Прямоугольник 6"/>
          <p:cNvSpPr>
            <a:spLocks noChangeArrowheads="1"/>
          </p:cNvSpPr>
          <p:nvPr/>
        </p:nvSpPr>
        <p:spPr bwMode="auto">
          <a:xfrm>
            <a:off x="4429124" y="5805090"/>
            <a:ext cx="45720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2" algn="r"/>
            <a:r>
              <a:rPr lang="en-US" sz="16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http://deeplearning.net/tutorial/lenet.html</a:t>
            </a:r>
            <a:endParaRPr lang="en-US" sz="1600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71406" y="1017614"/>
            <a:ext cx="9001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Распознавание рукописных цифр</a:t>
            </a:r>
          </a:p>
        </p:txBody>
      </p:sp>
      <p:sp>
        <p:nvSpPr>
          <p:cNvPr id="12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32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5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5" name="Прямоугольник 6"/>
          <p:cNvSpPr>
            <a:spLocks noChangeArrowheads="1"/>
          </p:cNvSpPr>
          <p:nvPr/>
        </p:nvSpPr>
        <p:spPr bwMode="auto">
          <a:xfrm>
            <a:off x="4429124" y="5805090"/>
            <a:ext cx="45720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2" algn="r"/>
            <a:r>
              <a:rPr lang="en-US" sz="16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http://deeplearning.net/tutorial/lenet.html</a:t>
            </a:r>
            <a:endParaRPr lang="en-US" sz="1600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6" name="TextBox 175"/>
          <p:cNvSpPr txBox="1"/>
          <p:nvPr/>
        </p:nvSpPr>
        <p:spPr>
          <a:xfrm>
            <a:off x="71406" y="1017614"/>
            <a:ext cx="9001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Общее устройство сверточной </a:t>
            </a:r>
          </a:p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нейронной сети</a:t>
            </a:r>
          </a:p>
        </p:txBody>
      </p:sp>
      <p:sp>
        <p:nvSpPr>
          <p:cNvPr id="12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33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5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4" name="Picture 2" descr="C:\Users\Маша\Documents\Маша\универ\4 курс\Диплом\Записка\графика для диплома\Архитектура сверточной нейронной сети.wm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50" y="2979684"/>
            <a:ext cx="8607425" cy="186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7" name="Прямая со стрелкой 16"/>
          <p:cNvCxnSpPr/>
          <p:nvPr/>
        </p:nvCxnSpPr>
        <p:spPr>
          <a:xfrm flipV="1">
            <a:off x="1115616" y="4323949"/>
            <a:ext cx="249634" cy="577805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23528" y="3029546"/>
            <a:ext cx="1584176" cy="615553"/>
          </a:xfrm>
          <a:prstGeom prst="rect">
            <a:avLst/>
          </a:prstGeom>
          <a:solidFill>
            <a:srgbClr val="9E9E9E"/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1700" dirty="0" smtClean="0">
                <a:solidFill>
                  <a:schemeClr val="bg1"/>
                </a:solidFill>
                <a:latin typeface="Comic Sans MS" pitchFamily="66" charset="0"/>
              </a:rPr>
              <a:t>Входное </a:t>
            </a:r>
          </a:p>
          <a:p>
            <a:pPr algn="ctr"/>
            <a:r>
              <a:rPr lang="ru-RU" sz="1700" dirty="0" smtClean="0">
                <a:solidFill>
                  <a:schemeClr val="bg1"/>
                </a:solidFill>
                <a:latin typeface="Comic Sans MS" pitchFamily="66" charset="0"/>
              </a:rPr>
              <a:t>изображение</a:t>
            </a:r>
            <a:endParaRPr lang="ru-RU" sz="1700" dirty="0">
              <a:solidFill>
                <a:schemeClr val="bg1"/>
              </a:solidFill>
              <a:latin typeface="Comic Sans MS" pitchFamily="66" charset="0"/>
            </a:endParaRPr>
          </a:p>
        </p:txBody>
      </p:sp>
      <p:sp>
        <p:nvSpPr>
          <p:cNvPr id="26" name="Text Box 4"/>
          <p:cNvSpPr txBox="1">
            <a:spLocks noChangeArrowheads="1"/>
          </p:cNvSpPr>
          <p:nvPr/>
        </p:nvSpPr>
        <p:spPr bwMode="auto">
          <a:xfrm>
            <a:off x="251520" y="4973762"/>
            <a:ext cx="1767742" cy="353868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sz="1700" dirty="0" smtClean="0">
                <a:latin typeface="Comic Sans MS" pitchFamily="66" charset="0"/>
                <a:cs typeface="Times New Roman" pitchFamily="18" charset="0"/>
              </a:rPr>
              <a:t>Ядро свертки</a:t>
            </a:r>
            <a:endParaRPr lang="en-US" sz="1700" dirty="0">
              <a:latin typeface="Comic Sans MS" pitchFamily="66" charset="0"/>
            </a:endParaRPr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6804248" y="2165450"/>
            <a:ext cx="1944216" cy="61547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sz="1700" dirty="0" smtClean="0">
                <a:latin typeface="Comic Sans MS" pitchFamily="66" charset="0"/>
                <a:cs typeface="Times New Roman" pitchFamily="18" charset="0"/>
              </a:rPr>
              <a:t>Полносвязная </a:t>
            </a:r>
          </a:p>
          <a:p>
            <a:pPr algn="ctr"/>
            <a:r>
              <a:rPr lang="ru-RU" sz="1700" dirty="0" smtClean="0">
                <a:latin typeface="Comic Sans MS" pitchFamily="66" charset="0"/>
                <a:cs typeface="Times New Roman" pitchFamily="18" charset="0"/>
              </a:rPr>
              <a:t>нейронная сеть</a:t>
            </a:r>
            <a:endParaRPr lang="ru-RU" sz="1700" dirty="0" smtClean="0"/>
          </a:p>
        </p:txBody>
      </p:sp>
      <p:sp>
        <p:nvSpPr>
          <p:cNvPr id="29" name="Text Box 4"/>
          <p:cNvSpPr txBox="1">
            <a:spLocks noChangeArrowheads="1"/>
          </p:cNvSpPr>
          <p:nvPr/>
        </p:nvSpPr>
        <p:spPr bwMode="auto">
          <a:xfrm>
            <a:off x="2483768" y="4973762"/>
            <a:ext cx="1767742" cy="615478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sz="1700" dirty="0" smtClean="0">
                <a:latin typeface="Comic Sans MS" pitchFamily="66" charset="0"/>
                <a:cs typeface="Times New Roman" pitchFamily="18" charset="0"/>
              </a:rPr>
              <a:t>Сверточный слой (СС)</a:t>
            </a:r>
            <a:endParaRPr lang="en-US" sz="1700" dirty="0">
              <a:latin typeface="Comic Sans MS" pitchFamily="66" charset="0"/>
            </a:endParaRPr>
          </a:p>
        </p:txBody>
      </p:sp>
      <p:sp>
        <p:nvSpPr>
          <p:cNvPr id="30" name="Text Box 4"/>
          <p:cNvSpPr txBox="1">
            <a:spLocks noChangeArrowheads="1"/>
          </p:cNvSpPr>
          <p:nvPr/>
        </p:nvSpPr>
        <p:spPr bwMode="auto">
          <a:xfrm>
            <a:off x="4388434" y="4973762"/>
            <a:ext cx="1767742" cy="615478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sz="1700" dirty="0" smtClean="0">
                <a:latin typeface="Comic Sans MS" pitchFamily="66" charset="0"/>
                <a:cs typeface="Times New Roman" pitchFamily="18" charset="0"/>
              </a:rPr>
              <a:t>Слой проре-живания (СП)</a:t>
            </a:r>
            <a:endParaRPr lang="en-US" sz="1700" dirty="0">
              <a:latin typeface="Comic Sans MS" pitchFamily="66" charset="0"/>
            </a:endParaRPr>
          </a:p>
        </p:txBody>
      </p:sp>
      <p:sp>
        <p:nvSpPr>
          <p:cNvPr id="32" name="Text Box 4"/>
          <p:cNvSpPr txBox="1">
            <a:spLocks noChangeArrowheads="1"/>
          </p:cNvSpPr>
          <p:nvPr/>
        </p:nvSpPr>
        <p:spPr bwMode="auto">
          <a:xfrm>
            <a:off x="7524328" y="4973762"/>
            <a:ext cx="696006" cy="353868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sz="1700" dirty="0" smtClean="0">
                <a:latin typeface="Comic Sans MS" pitchFamily="66" charset="0"/>
                <a:cs typeface="Times New Roman" pitchFamily="18" charset="0"/>
              </a:rPr>
              <a:t>(СП)</a:t>
            </a:r>
            <a:endParaRPr lang="en-US" sz="1700" dirty="0">
              <a:latin typeface="Comic Sans MS" pitchFamily="66" charset="0"/>
            </a:endParaRPr>
          </a:p>
        </p:txBody>
      </p:sp>
      <p:sp>
        <p:nvSpPr>
          <p:cNvPr id="33" name="Text Box 4"/>
          <p:cNvSpPr txBox="1">
            <a:spLocks noChangeArrowheads="1"/>
          </p:cNvSpPr>
          <p:nvPr/>
        </p:nvSpPr>
        <p:spPr bwMode="auto">
          <a:xfrm>
            <a:off x="6516216" y="4973762"/>
            <a:ext cx="696006" cy="353868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sz="1700" dirty="0" smtClean="0">
                <a:latin typeface="Comic Sans MS" pitchFamily="66" charset="0"/>
                <a:cs typeface="Times New Roman" pitchFamily="18" charset="0"/>
              </a:rPr>
              <a:t>(СС)</a:t>
            </a:r>
            <a:endParaRPr lang="en-US" sz="1700" dirty="0">
              <a:latin typeface="Comic Sans MS" pitchFamily="66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1017614"/>
            <a:ext cx="9001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Распознавание рукописных цифр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0" name="Picture 3" descr="asamples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43306" y="1782612"/>
            <a:ext cx="5372139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2844" y="1782613"/>
            <a:ext cx="3366173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357158" y="5211636"/>
            <a:ext cx="2928958" cy="646256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Примеры символов из базы данных 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MNIST</a:t>
            </a:r>
            <a:endParaRPr lang="ru-RU" dirty="0" smtClean="0"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429156" y="5211636"/>
            <a:ext cx="3714744" cy="369257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Визуализация работы 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LeNet 5</a:t>
            </a:r>
            <a:endParaRPr lang="ru-RU" dirty="0" smtClean="0"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" name="Прямоугольник 6"/>
          <p:cNvSpPr>
            <a:spLocks noChangeArrowheads="1"/>
          </p:cNvSpPr>
          <p:nvPr/>
        </p:nvSpPr>
        <p:spPr bwMode="auto">
          <a:xfrm>
            <a:off x="4429124" y="5805090"/>
            <a:ext cx="457203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2" algn="r"/>
            <a:r>
              <a:rPr lang="en-US" sz="16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http://yann.lecun.com/exdb/lenet/</a:t>
            </a:r>
            <a:endParaRPr lang="en-US" sz="1600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34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9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026" name="Picture 2" descr="C:\Users\M51Va T8600\Desktop\a384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4479" y="1666876"/>
            <a:ext cx="2714644" cy="1696653"/>
          </a:xfrm>
          <a:prstGeom prst="rect">
            <a:avLst/>
          </a:prstGeom>
          <a:noFill/>
        </p:spPr>
      </p:pic>
      <p:pic>
        <p:nvPicPr>
          <p:cNvPr id="1027" name="Picture 3" descr="C:\Users\M51Va T8600\Desktop\anoise4.gif"/>
          <p:cNvPicPr>
            <a:picLocks noChangeAspect="1" noChangeArrowheads="1" noCrop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67272" y="1660909"/>
            <a:ext cx="2714644" cy="1696653"/>
          </a:xfrm>
          <a:prstGeom prst="rect">
            <a:avLst/>
          </a:prstGeom>
          <a:noFill/>
        </p:spPr>
      </p:pic>
      <p:pic>
        <p:nvPicPr>
          <p:cNvPr id="1029" name="Picture 5" descr="C:\Users\M51Va T8600\Desktop\athick.gif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67272" y="3714752"/>
            <a:ext cx="2714644" cy="1696653"/>
          </a:xfrm>
          <a:prstGeom prst="rect">
            <a:avLst/>
          </a:prstGeom>
          <a:noFill/>
        </p:spPr>
      </p:pic>
      <p:pic>
        <p:nvPicPr>
          <p:cNvPr id="1030" name="Picture 6" descr="C:\Users\M51Va T8600\Desktop\a12.gif"/>
          <p:cNvPicPr>
            <a:picLocks noChangeAspect="1" noChangeArrowheads="1" noCrop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714479" y="3714752"/>
            <a:ext cx="2714644" cy="1696653"/>
          </a:xfrm>
          <a:prstGeom prst="rect">
            <a:avLst/>
          </a:prstGeom>
          <a:noFill/>
        </p:spPr>
      </p:pic>
      <p:sp>
        <p:nvSpPr>
          <p:cNvPr id="25" name="TextBox 24"/>
          <p:cNvSpPr txBox="1"/>
          <p:nvPr/>
        </p:nvSpPr>
        <p:spPr>
          <a:xfrm>
            <a:off x="1714480" y="3357562"/>
            <a:ext cx="2714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1600" dirty="0" smtClean="0">
                <a:latin typeface="Comic Sans MS" pitchFamily="66" charset="0"/>
              </a:rPr>
              <a:t>Танец</a:t>
            </a:r>
            <a:endParaRPr lang="en-US" sz="1600" dirty="0" smtClean="0">
              <a:latin typeface="Comic Sans MS" pitchFamily="66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14876" y="3357562"/>
            <a:ext cx="2714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1600" dirty="0" smtClean="0">
                <a:latin typeface="Comic Sans MS" pitchFamily="66" charset="0"/>
              </a:rPr>
              <a:t>Шум</a:t>
            </a:r>
            <a:endParaRPr lang="en-US" sz="1600" dirty="0" smtClean="0">
              <a:latin typeface="Comic Sans MS" pitchFamily="66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714479" y="5430041"/>
            <a:ext cx="2714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1600" dirty="0" smtClean="0">
                <a:latin typeface="Comic Sans MS" pitchFamily="66" charset="0"/>
              </a:rPr>
              <a:t>12 </a:t>
            </a:r>
            <a:r>
              <a:rPr lang="en-US" sz="1600" dirty="0" smtClean="0">
                <a:latin typeface="Comic Sans MS" pitchFamily="66" charset="0"/>
                <a:sym typeface="Symbol"/>
              </a:rPr>
              <a:t> </a:t>
            </a:r>
            <a:r>
              <a:rPr lang="en-US" sz="1600" dirty="0" smtClean="0">
                <a:latin typeface="Comic Sans MS" pitchFamily="66" charset="0"/>
              </a:rPr>
              <a:t>4 </a:t>
            </a:r>
            <a:r>
              <a:rPr lang="en-US" sz="1600" dirty="0" smtClean="0">
                <a:latin typeface="Comic Sans MS" pitchFamily="66" charset="0"/>
                <a:sym typeface="Symbol"/>
              </a:rPr>
              <a:t></a:t>
            </a:r>
            <a:r>
              <a:rPr lang="en-US" sz="1600" dirty="0" smtClean="0">
                <a:latin typeface="Comic Sans MS" pitchFamily="66" charset="0"/>
              </a:rPr>
              <a:t> 21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43438" y="5430041"/>
            <a:ext cx="27146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1600" dirty="0" smtClean="0">
                <a:latin typeface="Comic Sans MS" pitchFamily="66" charset="0"/>
              </a:rPr>
              <a:t>Ширина штриха</a:t>
            </a:r>
            <a:endParaRPr lang="en-US" sz="1600" dirty="0" smtClean="0">
              <a:latin typeface="Comic Sans MS" pitchFamily="66" charset="0"/>
            </a:endParaRPr>
          </a:p>
        </p:txBody>
      </p:sp>
      <p:sp>
        <p:nvSpPr>
          <p:cNvPr id="29" name="Прямоугольник 6"/>
          <p:cNvSpPr>
            <a:spLocks noChangeArrowheads="1"/>
          </p:cNvSpPr>
          <p:nvPr/>
        </p:nvSpPr>
        <p:spPr bwMode="auto">
          <a:xfrm>
            <a:off x="5286380" y="5805090"/>
            <a:ext cx="371477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2" algn="r"/>
            <a:r>
              <a:rPr lang="en-US" sz="16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http://yann.lecun.com/exdb/lenet/</a:t>
            </a:r>
            <a:endParaRPr lang="en-US" sz="1600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1406" y="928670"/>
            <a:ext cx="9001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Распознавание рукописных цифр</a:t>
            </a:r>
          </a:p>
        </p:txBody>
      </p:sp>
      <p:sp>
        <p:nvSpPr>
          <p:cNvPr id="19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35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20" name="Picture 1" descr="Akvelon_logo20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86837"/>
            <a:ext cx="9001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82 ошибки сделанные </a:t>
            </a:r>
            <a:r>
              <a:rPr lang="en-US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LeNet 5</a:t>
            </a:r>
            <a:endParaRPr lang="ru-RU" sz="32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6" name="Picture 2" descr="lenet5errs"/>
          <p:cNvPicPr>
            <a:picLocks noChangeAspect="1" noChangeArrowheads="1"/>
          </p:cNvPicPr>
          <p:nvPr/>
        </p:nvPicPr>
        <p:blipFill>
          <a:blip r:embed="rId3" cstate="print">
            <a:lum contrast="32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058" t="1778" r="10512" b="24213"/>
          <a:stretch>
            <a:fillRect/>
          </a:stretch>
        </p:blipFill>
        <p:spPr bwMode="auto">
          <a:xfrm>
            <a:off x="1857356" y="1643050"/>
            <a:ext cx="5328592" cy="4516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36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5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86837"/>
            <a:ext cx="9001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82 ошибки сделанные </a:t>
            </a:r>
            <a:r>
              <a:rPr lang="en-US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LeNet 5</a:t>
            </a:r>
            <a:endParaRPr lang="ru-RU" sz="32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6" name="Picture 2" descr="lenet5errs"/>
          <p:cNvPicPr>
            <a:picLocks noChangeAspect="1" noChangeArrowheads="1"/>
          </p:cNvPicPr>
          <p:nvPr/>
        </p:nvPicPr>
        <p:blipFill>
          <a:blip r:embed="rId3" cstate="print">
            <a:lum contrast="32000"/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058" t="1778" r="10512" b="24213"/>
          <a:stretch>
            <a:fillRect/>
          </a:stretch>
        </p:blipFill>
        <p:spPr bwMode="auto">
          <a:xfrm>
            <a:off x="1857356" y="1643050"/>
            <a:ext cx="5328592" cy="4516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285720" y="4369627"/>
            <a:ext cx="8643998" cy="163114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Обратите внимание, что большинство ошибок являются случаями, которые люди распознают легко. Вероятно, что ошибка, которую допускает человек в данном случае равняется 20-ти или 30-ти неправильно классифицированным изображениям. </a:t>
            </a:r>
          </a:p>
          <a:p>
            <a:r>
              <a:rPr lang="ru-RU" sz="20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Но ни у кого не хватило терпения измерить это!</a:t>
            </a:r>
            <a:endParaRPr lang="en-US" sz="20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sp>
        <p:nvSpPr>
          <p:cNvPr id="14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37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7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86837"/>
            <a:ext cx="9001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Можно ли применять сверточные нейронные сети для более сложных объектов?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2000240"/>
            <a:ext cx="91440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>
              <a:buFont typeface="Wingdings" pitchFamily="2" charset="2"/>
              <a:buChar char="ü"/>
            </a:pPr>
            <a:r>
              <a:rPr lang="ru-RU" sz="2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Рассмотрим результаты конкурса </a:t>
            </a:r>
            <a:r>
              <a:rPr lang="en-US" sz="2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ImageNet </a:t>
            </a:r>
            <a:r>
              <a:rPr lang="en-US" sz="2000" dirty="0" smtClean="0">
                <a:solidFill>
                  <a:srgbClr val="333399"/>
                </a:solidFill>
                <a:latin typeface="Comic Sans MS" pitchFamily="66" charset="0"/>
              </a:rPr>
              <a:t>Large </a:t>
            </a:r>
            <a:r>
              <a:rPr lang="en-US" sz="2000" dirty="0" smtClean="0">
                <a:solidFill>
                  <a:srgbClr val="333399"/>
                </a:solidFill>
                <a:latin typeface="Comic Sans MS" pitchFamily="66" charset="0"/>
              </a:rPr>
              <a:t>Scale Visual Recognition Challenge 2012</a:t>
            </a:r>
            <a:r>
              <a:rPr lang="ru-RU" sz="2000" dirty="0" smtClean="0">
                <a:solidFill>
                  <a:srgbClr val="333399"/>
                </a:solidFill>
                <a:latin typeface="Comic Sans MS" pitchFamily="66" charset="0"/>
              </a:rPr>
              <a:t> (</a:t>
            </a:r>
            <a:r>
              <a:rPr lang="en-US" sz="2000" dirty="0" smtClean="0">
                <a:solidFill>
                  <a:srgbClr val="333399"/>
                </a:solidFill>
                <a:latin typeface="Comic Sans MS" pitchFamily="66" charset="0"/>
              </a:rPr>
              <a:t>ILSVRC-2012</a:t>
            </a:r>
            <a:r>
              <a:rPr lang="ru-RU" sz="2000" dirty="0" smtClean="0">
                <a:solidFill>
                  <a:srgbClr val="333399"/>
                </a:solidFill>
                <a:latin typeface="Comic Sans MS" pitchFamily="66" charset="0"/>
              </a:rPr>
              <a:t>)</a:t>
            </a:r>
            <a:r>
              <a:rPr lang="en-US" sz="2000" dirty="0" smtClean="0">
                <a:solidFill>
                  <a:srgbClr val="333399"/>
                </a:solidFill>
                <a:latin typeface="Comic Sans MS" pitchFamily="66" charset="0"/>
              </a:rPr>
              <a:t> </a:t>
            </a:r>
            <a:r>
              <a:rPr lang="ru-RU" sz="2000" dirty="0" smtClean="0">
                <a:solidFill>
                  <a:srgbClr val="333399"/>
                </a:solidFill>
                <a:latin typeface="Comic Sans MS" pitchFamily="66" charset="0"/>
              </a:rPr>
              <a:t>на базе данных</a:t>
            </a:r>
            <a:r>
              <a:rPr lang="en-US" sz="2000" dirty="0" smtClean="0">
                <a:solidFill>
                  <a:srgbClr val="333399"/>
                </a:solidFill>
                <a:latin typeface="Comic Sans MS" pitchFamily="66" charset="0"/>
              </a:rPr>
              <a:t> ImageNet</a:t>
            </a:r>
            <a:endParaRPr lang="ru-RU" sz="2000" dirty="0" smtClean="0">
              <a:solidFill>
                <a:srgbClr val="333399"/>
              </a:solidFill>
              <a:latin typeface="Comic Sans MS" pitchFamily="66" charset="0"/>
            </a:endParaRPr>
          </a:p>
          <a:p>
            <a:pPr marL="361950" indent="361950">
              <a:buFont typeface="Wingdings" pitchFamily="2" charset="2"/>
              <a:buChar char="ü"/>
            </a:pPr>
            <a:r>
              <a:rPr lang="ru-RU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База содержит 1.2 миллиона тренировочных изображений</a:t>
            </a:r>
          </a:p>
          <a:p>
            <a:pPr marL="361950" indent="361950">
              <a:buFont typeface="Wingdings" pitchFamily="2" charset="2"/>
              <a:buChar char="ü"/>
            </a:pPr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Количество классов равно 1000</a:t>
            </a:r>
          </a:p>
          <a:p>
            <a:pPr marL="723900" indent="-368300">
              <a:buFont typeface="Wingdings" pitchFamily="2" charset="2"/>
              <a:buChar char="ü"/>
            </a:pPr>
            <a:r>
              <a:rPr lang="ru-RU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Изображения являются цветными и имеют гораздо более высокое разрешение, чем 28</a:t>
            </a:r>
            <a:r>
              <a:rPr lang="en-US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x28 (</a:t>
            </a:r>
            <a:r>
              <a:rPr lang="ru-RU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примерно в 100 раз больше пикселей</a:t>
            </a:r>
            <a:r>
              <a:rPr lang="en-US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endParaRPr lang="ru-RU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723900" indent="-368300">
              <a:buFont typeface="Wingdings" pitchFamily="2" charset="2"/>
              <a:buChar char="ü"/>
            </a:pPr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Двухмерные изображения трехмерных сцен</a:t>
            </a:r>
          </a:p>
          <a:p>
            <a:pPr marL="723900" indent="-368300">
              <a:buFont typeface="Wingdings" pitchFamily="2" charset="2"/>
              <a:buChar char="ü"/>
            </a:pPr>
            <a:r>
              <a:rPr lang="ru-RU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Хаотические сцены требующие сегментации</a:t>
            </a:r>
          </a:p>
          <a:p>
            <a:pPr marL="723900" indent="-368300">
              <a:buFont typeface="Wingdings" pitchFamily="2" charset="2"/>
              <a:buChar char="ü"/>
            </a:pPr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Множество объектов в каждом изображении, а метка одна!</a:t>
            </a:r>
          </a:p>
        </p:txBody>
      </p:sp>
      <p:sp>
        <p:nvSpPr>
          <p:cNvPr id="15" name="Прямоугольник 6"/>
          <p:cNvSpPr>
            <a:spLocks noChangeArrowheads="1"/>
          </p:cNvSpPr>
          <p:nvPr/>
        </p:nvSpPr>
        <p:spPr bwMode="auto">
          <a:xfrm>
            <a:off x="285720" y="5805090"/>
            <a:ext cx="87154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2" algn="r"/>
            <a:r>
              <a:rPr lang="en-US" sz="16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http://www.image-net.org/</a:t>
            </a:r>
            <a:r>
              <a:rPr lang="ru-RU" sz="16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, </a:t>
            </a:r>
            <a:r>
              <a:rPr lang="en-US" sz="16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http://www.image-net.org/challenges/LSVRC/2012/</a:t>
            </a:r>
            <a:r>
              <a:rPr lang="ru-RU" sz="16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</a:p>
        </p:txBody>
      </p:sp>
      <p:sp>
        <p:nvSpPr>
          <p:cNvPr id="17" name="Text Box 4"/>
          <p:cNvSpPr txBox="1">
            <a:spLocks noChangeArrowheads="1"/>
          </p:cNvSpPr>
          <p:nvPr/>
        </p:nvSpPr>
        <p:spPr bwMode="auto">
          <a:xfrm>
            <a:off x="214282" y="4643446"/>
            <a:ext cx="8715404" cy="1077143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1600" dirty="0" smtClean="0">
                <a:latin typeface="Comic Sans MS" pitchFamily="66" charset="0"/>
              </a:rPr>
              <a:t>Очень глубокая сверточная нейронная сеть </a:t>
            </a:r>
            <a:r>
              <a:rPr lang="en-US" sz="1600" dirty="0" smtClean="0">
                <a:latin typeface="Comic Sans MS" pitchFamily="66" charset="0"/>
              </a:rPr>
              <a:t>(</a:t>
            </a:r>
            <a:r>
              <a:rPr lang="ru-RU" sz="1600" dirty="0" smtClean="0">
                <a:latin typeface="Comic Sans MS" pitchFamily="66" charset="0"/>
              </a:rPr>
              <a:t>аналогичного типа, что и в </a:t>
            </a:r>
            <a:r>
              <a:rPr lang="en-US" sz="1600" dirty="0" smtClean="0">
                <a:latin typeface="Comic Sans MS" pitchFamily="66" charset="0"/>
              </a:rPr>
              <a:t>LeNet 5) </a:t>
            </a:r>
            <a:r>
              <a:rPr lang="ru-RU" sz="1600" dirty="0" smtClean="0">
                <a:latin typeface="Comic Sans MS" pitchFamily="66" charset="0"/>
              </a:rPr>
              <a:t>предложенная А. Крижевски (</a:t>
            </a:r>
            <a:r>
              <a:rPr lang="en-US" sz="1600" dirty="0" smtClean="0">
                <a:latin typeface="Comic Sans MS" pitchFamily="66" charset="0"/>
              </a:rPr>
              <a:t>Alex Krizhevsky</a:t>
            </a:r>
            <a:r>
              <a:rPr lang="ru-RU" sz="1600" dirty="0" smtClean="0">
                <a:latin typeface="Comic Sans MS" pitchFamily="66" charset="0"/>
              </a:rPr>
              <a:t>) и др. позволяет получить ошибку меньше 40% при поиске метки класса как первой и меньше 20% при поиске метки как попавшей в пять топовых</a:t>
            </a:r>
            <a:r>
              <a:rPr lang="en-US" sz="1600" dirty="0" smtClean="0">
                <a:latin typeface="Comic Sans MS" pitchFamily="66" charset="0"/>
              </a:rPr>
              <a:t> </a:t>
            </a:r>
            <a:r>
              <a:rPr lang="ru-RU" sz="1600" dirty="0" smtClean="0">
                <a:latin typeface="Comic Sans MS" pitchFamily="66" charset="0"/>
              </a:rPr>
              <a:t>. </a:t>
            </a:r>
            <a:r>
              <a:rPr lang="ru-RU" sz="1600" dirty="0" smtClean="0">
                <a:solidFill>
                  <a:srgbClr val="C00000"/>
                </a:solidFill>
                <a:latin typeface="Comic Sans MS" pitchFamily="66" charset="0"/>
              </a:rPr>
              <a:t>Это лучший результат на 2012 год на базе </a:t>
            </a:r>
            <a:r>
              <a:rPr lang="en-US" sz="1600" dirty="0" smtClean="0">
                <a:solidFill>
                  <a:srgbClr val="C00000"/>
                </a:solidFill>
                <a:latin typeface="Comic Sans MS" pitchFamily="66" charset="0"/>
              </a:rPr>
              <a:t>ImageNet</a:t>
            </a:r>
            <a:r>
              <a:rPr lang="ru-RU" sz="1600" dirty="0" smtClean="0">
                <a:solidFill>
                  <a:srgbClr val="C00000"/>
                </a:solidFill>
                <a:latin typeface="Comic Sans MS" pitchFamily="66" charset="0"/>
              </a:rPr>
              <a:t>!</a:t>
            </a:r>
          </a:p>
        </p:txBody>
      </p:sp>
      <p:sp>
        <p:nvSpPr>
          <p:cNvPr id="16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38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9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86837"/>
            <a:ext cx="90011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Примеры из тестовой базы с догадками нейронной сети А. Крижевски и др.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Прямоугольник 6"/>
          <p:cNvSpPr>
            <a:spLocks noChangeArrowheads="1"/>
          </p:cNvSpPr>
          <p:nvPr/>
        </p:nvSpPr>
        <p:spPr bwMode="auto">
          <a:xfrm>
            <a:off x="285720" y="5805090"/>
            <a:ext cx="871543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2" algn="r"/>
            <a:r>
              <a:rPr lang="en-US" sz="16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http://www.image-net.org/challenges/LSVRC/2012/supervision.pdf</a:t>
            </a:r>
            <a:endParaRPr lang="ru-RU" sz="1600" dirty="0" smtClean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6" name="Picture 4" descr="imagenet-examples-cropp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74717"/>
          <a:stretch/>
        </p:blipFill>
        <p:spPr>
          <a:xfrm>
            <a:off x="1100277" y="2071678"/>
            <a:ext cx="2185839" cy="3717104"/>
          </a:xfrm>
          <a:prstGeom prst="rect">
            <a:avLst/>
          </a:prstGeom>
        </p:spPr>
      </p:pic>
      <p:pic>
        <p:nvPicPr>
          <p:cNvPr id="18" name="Picture 5" descr="imagenet-examples-cropp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4502" r="49747"/>
          <a:stretch/>
        </p:blipFill>
        <p:spPr>
          <a:xfrm>
            <a:off x="3417253" y="2071678"/>
            <a:ext cx="2226317" cy="3717104"/>
          </a:xfrm>
          <a:prstGeom prst="rect">
            <a:avLst/>
          </a:prstGeom>
        </p:spPr>
      </p:pic>
      <p:pic>
        <p:nvPicPr>
          <p:cNvPr id="19" name="Picture 6" descr="imagenet-examples-cropped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4912"/>
          <a:stretch/>
        </p:blipFill>
        <p:spPr>
          <a:xfrm>
            <a:off x="5760614" y="2071678"/>
            <a:ext cx="2168972" cy="3717104"/>
          </a:xfrm>
          <a:prstGeom prst="rect">
            <a:avLst/>
          </a:prstGeom>
        </p:spPr>
      </p:pic>
      <p:sp>
        <p:nvSpPr>
          <p:cNvPr id="14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39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20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1034152"/>
            <a:ext cx="90011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Нелинейная гипотеза</a:t>
            </a:r>
            <a:endParaRPr lang="ru-RU" sz="5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/>
            <a:endParaRPr lang="ru-RU" sz="2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" name="Прямоугольник 4"/>
          <p:cNvSpPr>
            <a:spLocks noChangeArrowheads="1"/>
          </p:cNvSpPr>
          <p:nvPr/>
        </p:nvSpPr>
        <p:spPr bwMode="auto">
          <a:xfrm>
            <a:off x="8501063" y="6232548"/>
            <a:ext cx="4187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4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1805915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Проблема построения нелинейной гипотезы на основе логистической регрессии</a:t>
            </a:r>
            <a:endParaRPr lang="ru-RU" sz="22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16" y="2636912"/>
            <a:ext cx="57231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Классификатор будет иметь вид: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endParaRPr lang="ru-RU" sz="24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/>
            <a:r>
              <a:rPr lang="ru-RU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     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(x) = g(Q</a:t>
            </a:r>
            <a:r>
              <a:rPr lang="en-US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0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+ Q</a:t>
            </a:r>
            <a:r>
              <a:rPr lang="en-US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 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+ Q</a:t>
            </a:r>
            <a:r>
              <a:rPr lang="en-US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 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r>
              <a:rPr lang="ru-RU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+ </a:t>
            </a:r>
          </a:p>
          <a:p>
            <a:pPr marL="514350" indent="-514350"/>
            <a:r>
              <a:rPr lang="ru-RU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     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              Q</a:t>
            </a:r>
            <a:r>
              <a:rPr lang="ru-RU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3</a:t>
            </a:r>
            <a:r>
              <a:rPr lang="en-US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ru-RU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ru-RU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+ 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ru-RU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4</a:t>
            </a:r>
            <a:r>
              <a:rPr lang="en-US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ru-RU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ru-RU" sz="2400" baseline="30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sz="2400" baseline="30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ru-RU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+ </a:t>
            </a:r>
            <a:endParaRPr lang="en-US" sz="2400" dirty="0" smtClean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/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                    Q</a:t>
            </a:r>
            <a:r>
              <a:rPr lang="ru-RU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5</a:t>
            </a:r>
            <a:r>
              <a:rPr lang="en-US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ru-RU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ru-RU" sz="2400" baseline="30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3</a:t>
            </a:r>
            <a:r>
              <a:rPr lang="en-US" sz="2400" baseline="30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ru-RU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+ 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Q</a:t>
            </a:r>
            <a:r>
              <a:rPr lang="ru-RU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6</a:t>
            </a:r>
            <a:r>
              <a:rPr lang="en-US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ru-RU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ru-RU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r>
              <a:rPr lang="ru-RU" sz="2400" baseline="30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sz="2400" baseline="-25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+ </a:t>
            </a:r>
            <a:r>
              <a:rPr lang="en-US" sz="2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…</a:t>
            </a:r>
            <a:endParaRPr lang="ru-RU" sz="2400" dirty="0" smtClean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0" y="4149080"/>
            <a:ext cx="536408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Пусть общее количество признаков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m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равно 100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,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тогда квадратичных признаков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</a:rPr>
              <a:t>(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x</a:t>
            </a:r>
            <a:r>
              <a:rPr lang="en-US" sz="2400" baseline="-25000" dirty="0" smtClean="0">
                <a:solidFill>
                  <a:srgbClr val="333399"/>
                </a:solidFill>
                <a:latin typeface="Comic Sans MS" pitchFamily="66" charset="0"/>
              </a:rPr>
              <a:t>i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*</a:t>
            </a:r>
            <a:r>
              <a:rPr lang="en-US" sz="2400" dirty="0" err="1" smtClean="0">
                <a:solidFill>
                  <a:srgbClr val="333399"/>
                </a:solidFill>
                <a:latin typeface="Comic Sans MS" pitchFamily="66" charset="0"/>
              </a:rPr>
              <a:t>x</a:t>
            </a:r>
            <a:r>
              <a:rPr lang="en-US" sz="2400" baseline="-25000" dirty="0" err="1" smtClean="0">
                <a:solidFill>
                  <a:srgbClr val="333399"/>
                </a:solidFill>
                <a:latin typeface="Comic Sans MS" pitchFamily="66" charset="0"/>
              </a:rPr>
              <a:t>j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</a:rPr>
              <a:t>) будет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≈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</a:rPr>
              <a:t> 5000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,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</a:rPr>
              <a:t>а кубических (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x</a:t>
            </a:r>
            <a:r>
              <a:rPr lang="en-US" sz="2400" baseline="-25000" dirty="0" smtClean="0">
                <a:solidFill>
                  <a:srgbClr val="333399"/>
                </a:solidFill>
                <a:latin typeface="Comic Sans MS" pitchFamily="66" charset="0"/>
              </a:rPr>
              <a:t>i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*</a:t>
            </a:r>
            <a:r>
              <a:rPr lang="en-US" sz="2400" dirty="0" err="1" smtClean="0">
                <a:solidFill>
                  <a:srgbClr val="333399"/>
                </a:solidFill>
                <a:latin typeface="Comic Sans MS" pitchFamily="66" charset="0"/>
              </a:rPr>
              <a:t>x</a:t>
            </a:r>
            <a:r>
              <a:rPr lang="en-US" sz="2400" baseline="-25000" dirty="0" err="1" smtClean="0">
                <a:solidFill>
                  <a:srgbClr val="333399"/>
                </a:solidFill>
                <a:latin typeface="Comic Sans MS" pitchFamily="66" charset="0"/>
              </a:rPr>
              <a:t>j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*</a:t>
            </a:r>
            <a:r>
              <a:rPr lang="en-US" sz="2400" dirty="0" err="1" smtClean="0">
                <a:solidFill>
                  <a:srgbClr val="333399"/>
                </a:solidFill>
                <a:latin typeface="Comic Sans MS" pitchFamily="66" charset="0"/>
              </a:rPr>
              <a:t>x</a:t>
            </a:r>
            <a:r>
              <a:rPr lang="en-US" sz="2400" baseline="-25000" dirty="0" err="1" smtClean="0">
                <a:solidFill>
                  <a:srgbClr val="333399"/>
                </a:solidFill>
                <a:latin typeface="Comic Sans MS" pitchFamily="66" charset="0"/>
              </a:rPr>
              <a:t>k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</a:rPr>
              <a:t>)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 ≈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</a:rPr>
              <a:t>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170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</a:rPr>
              <a:t>000</a:t>
            </a:r>
            <a:endParaRPr lang="ru-RU" sz="2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8" name="Text Box 4"/>
          <p:cNvSpPr txBox="1">
            <a:spLocks noChangeArrowheads="1"/>
          </p:cNvSpPr>
          <p:nvPr/>
        </p:nvSpPr>
        <p:spPr bwMode="auto">
          <a:xfrm>
            <a:off x="5436096" y="4797152"/>
            <a:ext cx="3600400" cy="1200254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dirty="0" smtClean="0">
                <a:latin typeface="Comic Sans MS" pitchFamily="66" charset="0"/>
              </a:rPr>
              <a:t>Использование лог. регрессии для построения сложной нелинейной гипотезы не очень удачная идея!  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89" name="Oval 34"/>
          <p:cNvSpPr/>
          <p:nvPr/>
        </p:nvSpPr>
        <p:spPr>
          <a:xfrm>
            <a:off x="6244818" y="296709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35"/>
          <p:cNvSpPr/>
          <p:nvPr/>
        </p:nvSpPr>
        <p:spPr>
          <a:xfrm>
            <a:off x="6514243" y="374291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36"/>
          <p:cNvSpPr/>
          <p:nvPr/>
        </p:nvSpPr>
        <p:spPr>
          <a:xfrm>
            <a:off x="6580677" y="341226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37"/>
          <p:cNvSpPr/>
          <p:nvPr/>
        </p:nvSpPr>
        <p:spPr>
          <a:xfrm>
            <a:off x="6777838" y="405209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ross 38"/>
          <p:cNvSpPr/>
          <p:nvPr/>
        </p:nvSpPr>
        <p:spPr>
          <a:xfrm rot="2734294">
            <a:off x="8121499" y="3051778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Cross 39"/>
          <p:cNvSpPr/>
          <p:nvPr/>
        </p:nvSpPr>
        <p:spPr>
          <a:xfrm rot="2734294">
            <a:off x="8258422" y="3727179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Cross 40"/>
          <p:cNvSpPr/>
          <p:nvPr/>
        </p:nvSpPr>
        <p:spPr>
          <a:xfrm rot="2734294">
            <a:off x="8351465" y="2783283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Cross 41"/>
          <p:cNvSpPr/>
          <p:nvPr/>
        </p:nvSpPr>
        <p:spPr>
          <a:xfrm rot="2734294">
            <a:off x="8025427" y="2768177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7020272" y="4365104"/>
            <a:ext cx="389850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x</a:t>
            </a:r>
            <a:r>
              <a:rPr lang="en-US" baseline="-25000" dirty="0" smtClean="0">
                <a:latin typeface="Comic Sans MS" pitchFamily="66" charset="0"/>
              </a:rPr>
              <a:t>1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5220072" y="32129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mic Sans MS" pitchFamily="66" charset="0"/>
              </a:rPr>
              <a:t>x</a:t>
            </a:r>
            <a:r>
              <a:rPr lang="en-US" baseline="-25000" dirty="0">
                <a:latin typeface="Comic Sans MS" pitchFamily="66" charset="0"/>
              </a:rPr>
              <a:t>2</a:t>
            </a:r>
          </a:p>
        </p:txBody>
      </p:sp>
      <p:cxnSp>
        <p:nvCxnSpPr>
          <p:cNvPr id="102" name="Straight Arrow Connector 44"/>
          <p:cNvCxnSpPr/>
          <p:nvPr/>
        </p:nvCxnSpPr>
        <p:spPr>
          <a:xfrm flipV="1">
            <a:off x="5709711" y="2364310"/>
            <a:ext cx="0" cy="21246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45"/>
          <p:cNvCxnSpPr/>
          <p:nvPr/>
        </p:nvCxnSpPr>
        <p:spPr>
          <a:xfrm>
            <a:off x="5600929" y="4335825"/>
            <a:ext cx="3173431" cy="0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Cross 46"/>
          <p:cNvSpPr/>
          <p:nvPr/>
        </p:nvSpPr>
        <p:spPr>
          <a:xfrm rot="2734294">
            <a:off x="7543999" y="3628956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Cross 47"/>
          <p:cNvSpPr/>
          <p:nvPr/>
        </p:nvSpPr>
        <p:spPr>
          <a:xfrm rot="2734294">
            <a:off x="7736729" y="3361132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Cross 48"/>
          <p:cNvSpPr/>
          <p:nvPr/>
        </p:nvSpPr>
        <p:spPr>
          <a:xfrm rot="2734294">
            <a:off x="7963430" y="3593466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Cross 49"/>
          <p:cNvSpPr/>
          <p:nvPr/>
        </p:nvSpPr>
        <p:spPr>
          <a:xfrm rot="2734294">
            <a:off x="8052083" y="3344342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Cross 50"/>
          <p:cNvSpPr/>
          <p:nvPr/>
        </p:nvSpPr>
        <p:spPr>
          <a:xfrm rot="2734294">
            <a:off x="8075490" y="3988521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Cross 51"/>
          <p:cNvSpPr/>
          <p:nvPr/>
        </p:nvSpPr>
        <p:spPr>
          <a:xfrm rot="2734294">
            <a:off x="8437636" y="3156798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Cross 52"/>
          <p:cNvSpPr/>
          <p:nvPr/>
        </p:nvSpPr>
        <p:spPr>
          <a:xfrm rot="2734294">
            <a:off x="7776019" y="3001958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Cross 53"/>
          <p:cNvSpPr/>
          <p:nvPr/>
        </p:nvSpPr>
        <p:spPr>
          <a:xfrm rot="2734294">
            <a:off x="5775669" y="2408363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Cross 54"/>
          <p:cNvSpPr/>
          <p:nvPr/>
        </p:nvSpPr>
        <p:spPr>
          <a:xfrm rot="2734294">
            <a:off x="5797720" y="2716283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Cross 55"/>
          <p:cNvSpPr/>
          <p:nvPr/>
        </p:nvSpPr>
        <p:spPr>
          <a:xfrm rot="2734294">
            <a:off x="6018937" y="2760980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56"/>
          <p:cNvSpPr/>
          <p:nvPr/>
        </p:nvSpPr>
        <p:spPr>
          <a:xfrm>
            <a:off x="6045515" y="405736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57"/>
          <p:cNvSpPr/>
          <p:nvPr/>
        </p:nvSpPr>
        <p:spPr>
          <a:xfrm>
            <a:off x="7052603" y="391330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58"/>
          <p:cNvSpPr/>
          <p:nvPr/>
        </p:nvSpPr>
        <p:spPr>
          <a:xfrm>
            <a:off x="5847182" y="3508817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Oval 59"/>
          <p:cNvSpPr/>
          <p:nvPr/>
        </p:nvSpPr>
        <p:spPr>
          <a:xfrm>
            <a:off x="6090450" y="321250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60"/>
          <p:cNvSpPr/>
          <p:nvPr/>
        </p:nvSpPr>
        <p:spPr>
          <a:xfrm>
            <a:off x="6841133" y="366702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61"/>
          <p:cNvSpPr/>
          <p:nvPr/>
        </p:nvSpPr>
        <p:spPr>
          <a:xfrm>
            <a:off x="7101730" y="360874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62"/>
          <p:cNvSpPr/>
          <p:nvPr/>
        </p:nvSpPr>
        <p:spPr>
          <a:xfrm>
            <a:off x="6222848" y="385439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63"/>
          <p:cNvSpPr/>
          <p:nvPr/>
        </p:nvSpPr>
        <p:spPr>
          <a:xfrm>
            <a:off x="6436961" y="4016449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64"/>
          <p:cNvSpPr/>
          <p:nvPr/>
        </p:nvSpPr>
        <p:spPr>
          <a:xfrm>
            <a:off x="6925907" y="3416489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65"/>
          <p:cNvSpPr/>
          <p:nvPr/>
        </p:nvSpPr>
        <p:spPr>
          <a:xfrm>
            <a:off x="7566609" y="399361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66"/>
          <p:cNvSpPr/>
          <p:nvPr/>
        </p:nvSpPr>
        <p:spPr>
          <a:xfrm>
            <a:off x="7277561" y="4029141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35"/>
          <p:cNvSpPr/>
          <p:nvPr/>
        </p:nvSpPr>
        <p:spPr>
          <a:xfrm>
            <a:off x="5844845" y="321250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36"/>
          <p:cNvSpPr/>
          <p:nvPr/>
        </p:nvSpPr>
        <p:spPr>
          <a:xfrm>
            <a:off x="5824297" y="3813603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37"/>
          <p:cNvSpPr/>
          <p:nvPr/>
        </p:nvSpPr>
        <p:spPr>
          <a:xfrm>
            <a:off x="6242850" y="344981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38"/>
          <p:cNvSpPr/>
          <p:nvPr/>
        </p:nvSpPr>
        <p:spPr>
          <a:xfrm>
            <a:off x="6090450" y="3643059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44"/>
          <p:cNvSpPr/>
          <p:nvPr/>
        </p:nvSpPr>
        <p:spPr>
          <a:xfrm>
            <a:off x="6406333" y="3125399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45"/>
          <p:cNvSpPr/>
          <p:nvPr/>
        </p:nvSpPr>
        <p:spPr>
          <a:xfrm>
            <a:off x="6472767" y="2794755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46"/>
          <p:cNvSpPr/>
          <p:nvPr/>
        </p:nvSpPr>
        <p:spPr>
          <a:xfrm>
            <a:off x="6733223" y="304951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47"/>
          <p:cNvSpPr/>
          <p:nvPr/>
        </p:nvSpPr>
        <p:spPr>
          <a:xfrm>
            <a:off x="6973604" y="307643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48"/>
          <p:cNvSpPr/>
          <p:nvPr/>
        </p:nvSpPr>
        <p:spPr>
          <a:xfrm>
            <a:off x="6817997" y="2798978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49"/>
          <p:cNvSpPr/>
          <p:nvPr/>
        </p:nvSpPr>
        <p:spPr>
          <a:xfrm>
            <a:off x="7713061" y="2434942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50"/>
          <p:cNvSpPr/>
          <p:nvPr/>
        </p:nvSpPr>
        <p:spPr>
          <a:xfrm>
            <a:off x="7217378" y="2900930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51"/>
          <p:cNvSpPr/>
          <p:nvPr/>
        </p:nvSpPr>
        <p:spPr>
          <a:xfrm>
            <a:off x="7486167" y="2636686"/>
            <a:ext cx="170398" cy="170398"/>
          </a:xfrm>
          <a:prstGeom prst="ellipse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Cross 152"/>
          <p:cNvSpPr/>
          <p:nvPr/>
        </p:nvSpPr>
        <p:spPr>
          <a:xfrm rot="2734294">
            <a:off x="6073528" y="2481234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Cross 153"/>
          <p:cNvSpPr/>
          <p:nvPr/>
        </p:nvSpPr>
        <p:spPr>
          <a:xfrm rot="2734294">
            <a:off x="6310831" y="2323164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Cross 154"/>
          <p:cNvSpPr/>
          <p:nvPr/>
        </p:nvSpPr>
        <p:spPr>
          <a:xfrm rot="2734294">
            <a:off x="6244398" y="2602912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Cross 155"/>
          <p:cNvSpPr/>
          <p:nvPr/>
        </p:nvSpPr>
        <p:spPr>
          <a:xfrm rot="2734294">
            <a:off x="6571288" y="2493563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Cross 156"/>
          <p:cNvSpPr/>
          <p:nvPr/>
        </p:nvSpPr>
        <p:spPr>
          <a:xfrm rot="2734294">
            <a:off x="6814555" y="2327674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Cross 157"/>
          <p:cNvSpPr/>
          <p:nvPr/>
        </p:nvSpPr>
        <p:spPr>
          <a:xfrm rot="2734294">
            <a:off x="6882093" y="2537240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Cross 158"/>
          <p:cNvSpPr/>
          <p:nvPr/>
        </p:nvSpPr>
        <p:spPr>
          <a:xfrm rot="2734294">
            <a:off x="7075152" y="2338559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Cross 159"/>
          <p:cNvSpPr/>
          <p:nvPr/>
        </p:nvSpPr>
        <p:spPr>
          <a:xfrm rot="2734294">
            <a:off x="7335568" y="2366839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Cross 160"/>
          <p:cNvSpPr/>
          <p:nvPr/>
        </p:nvSpPr>
        <p:spPr>
          <a:xfrm rot="2734294">
            <a:off x="7098275" y="2625215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Cross 161"/>
          <p:cNvSpPr/>
          <p:nvPr/>
        </p:nvSpPr>
        <p:spPr>
          <a:xfrm rot="2734294">
            <a:off x="7178113" y="3260375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Cross 162"/>
          <p:cNvSpPr/>
          <p:nvPr/>
        </p:nvSpPr>
        <p:spPr>
          <a:xfrm rot="2734294">
            <a:off x="7444569" y="2964659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Cross 163"/>
          <p:cNvSpPr/>
          <p:nvPr/>
        </p:nvSpPr>
        <p:spPr>
          <a:xfrm rot="2734294">
            <a:off x="7444570" y="3324170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Cross 164"/>
          <p:cNvSpPr/>
          <p:nvPr/>
        </p:nvSpPr>
        <p:spPr>
          <a:xfrm rot="2734294">
            <a:off x="7759353" y="2687201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Cross 165"/>
          <p:cNvSpPr/>
          <p:nvPr/>
        </p:nvSpPr>
        <p:spPr>
          <a:xfrm rot="2734294">
            <a:off x="8025427" y="2450882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Cross 166"/>
          <p:cNvSpPr/>
          <p:nvPr/>
        </p:nvSpPr>
        <p:spPr>
          <a:xfrm rot="2734294">
            <a:off x="8279568" y="2523463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Cross 167"/>
          <p:cNvSpPr/>
          <p:nvPr/>
        </p:nvSpPr>
        <p:spPr>
          <a:xfrm rot="2734294">
            <a:off x="7805362" y="3834555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Cross 168"/>
          <p:cNvSpPr/>
          <p:nvPr/>
        </p:nvSpPr>
        <p:spPr>
          <a:xfrm rot="2734294">
            <a:off x="8341565" y="3436893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Cross 169"/>
          <p:cNvSpPr/>
          <p:nvPr/>
        </p:nvSpPr>
        <p:spPr>
          <a:xfrm rot="2734294">
            <a:off x="8416491" y="3988521"/>
            <a:ext cx="223554" cy="223554"/>
          </a:xfrm>
          <a:prstGeom prst="plus">
            <a:avLst>
              <a:gd name="adj" fmla="val 46579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Полилиния 154"/>
          <p:cNvSpPr/>
          <p:nvPr/>
        </p:nvSpPr>
        <p:spPr>
          <a:xfrm>
            <a:off x="5783510" y="2365003"/>
            <a:ext cx="2187575" cy="1863725"/>
          </a:xfrm>
          <a:custGeom>
            <a:avLst/>
            <a:gdLst>
              <a:gd name="connsiteX0" fmla="*/ 0 w 2187575"/>
              <a:gd name="connsiteY0" fmla="*/ 701675 h 1863725"/>
              <a:gd name="connsiteX1" fmla="*/ 133350 w 2187575"/>
              <a:gd name="connsiteY1" fmla="*/ 739775 h 1863725"/>
              <a:gd name="connsiteX2" fmla="*/ 133350 w 2187575"/>
              <a:gd name="connsiteY2" fmla="*/ 739775 h 1863725"/>
              <a:gd name="connsiteX3" fmla="*/ 419100 w 2187575"/>
              <a:gd name="connsiteY3" fmla="*/ 587375 h 1863725"/>
              <a:gd name="connsiteX4" fmla="*/ 590550 w 2187575"/>
              <a:gd name="connsiteY4" fmla="*/ 434975 h 1863725"/>
              <a:gd name="connsiteX5" fmla="*/ 971550 w 2187575"/>
              <a:gd name="connsiteY5" fmla="*/ 415925 h 1863725"/>
              <a:gd name="connsiteX6" fmla="*/ 1409700 w 2187575"/>
              <a:gd name="connsiteY6" fmla="*/ 492125 h 1863725"/>
              <a:gd name="connsiteX7" fmla="*/ 1657350 w 2187575"/>
              <a:gd name="connsiteY7" fmla="*/ 320675 h 1863725"/>
              <a:gd name="connsiteX8" fmla="*/ 1828800 w 2187575"/>
              <a:gd name="connsiteY8" fmla="*/ 92075 h 1863725"/>
              <a:gd name="connsiteX9" fmla="*/ 2095500 w 2187575"/>
              <a:gd name="connsiteY9" fmla="*/ 34925 h 1863725"/>
              <a:gd name="connsiteX10" fmla="*/ 2152650 w 2187575"/>
              <a:gd name="connsiteY10" fmla="*/ 301625 h 1863725"/>
              <a:gd name="connsiteX11" fmla="*/ 1885950 w 2187575"/>
              <a:gd name="connsiteY11" fmla="*/ 511175 h 1863725"/>
              <a:gd name="connsiteX12" fmla="*/ 1543050 w 2187575"/>
              <a:gd name="connsiteY12" fmla="*/ 854075 h 1863725"/>
              <a:gd name="connsiteX13" fmla="*/ 1333500 w 2187575"/>
              <a:gd name="connsiteY13" fmla="*/ 1006475 h 1863725"/>
              <a:gd name="connsiteX14" fmla="*/ 1543050 w 2187575"/>
              <a:gd name="connsiteY14" fmla="*/ 1235075 h 1863725"/>
              <a:gd name="connsiteX15" fmla="*/ 1714500 w 2187575"/>
              <a:gd name="connsiteY15" fmla="*/ 1501775 h 1863725"/>
              <a:gd name="connsiteX16" fmla="*/ 2000250 w 2187575"/>
              <a:gd name="connsiteY16" fmla="*/ 1616075 h 1863725"/>
              <a:gd name="connsiteX17" fmla="*/ 2133600 w 2187575"/>
              <a:gd name="connsiteY17" fmla="*/ 1863725 h 186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87575" h="1863725">
                <a:moveTo>
                  <a:pt x="0" y="701675"/>
                </a:moveTo>
                <a:lnTo>
                  <a:pt x="133350" y="739775"/>
                </a:lnTo>
                <a:lnTo>
                  <a:pt x="133350" y="739775"/>
                </a:lnTo>
                <a:cubicBezTo>
                  <a:pt x="180975" y="714375"/>
                  <a:pt x="342900" y="638175"/>
                  <a:pt x="419100" y="587375"/>
                </a:cubicBezTo>
                <a:cubicBezTo>
                  <a:pt x="495300" y="536575"/>
                  <a:pt x="498475" y="463550"/>
                  <a:pt x="590550" y="434975"/>
                </a:cubicBezTo>
                <a:cubicBezTo>
                  <a:pt x="682625" y="406400"/>
                  <a:pt x="835025" y="406400"/>
                  <a:pt x="971550" y="415925"/>
                </a:cubicBezTo>
                <a:cubicBezTo>
                  <a:pt x="1108075" y="425450"/>
                  <a:pt x="1295400" y="508000"/>
                  <a:pt x="1409700" y="492125"/>
                </a:cubicBezTo>
                <a:cubicBezTo>
                  <a:pt x="1524000" y="476250"/>
                  <a:pt x="1587500" y="387350"/>
                  <a:pt x="1657350" y="320675"/>
                </a:cubicBezTo>
                <a:cubicBezTo>
                  <a:pt x="1727200" y="254000"/>
                  <a:pt x="1755775" y="139700"/>
                  <a:pt x="1828800" y="92075"/>
                </a:cubicBezTo>
                <a:cubicBezTo>
                  <a:pt x="1901825" y="44450"/>
                  <a:pt x="2041525" y="0"/>
                  <a:pt x="2095500" y="34925"/>
                </a:cubicBezTo>
                <a:cubicBezTo>
                  <a:pt x="2149475" y="69850"/>
                  <a:pt x="2187575" y="222250"/>
                  <a:pt x="2152650" y="301625"/>
                </a:cubicBezTo>
                <a:cubicBezTo>
                  <a:pt x="2117725" y="381000"/>
                  <a:pt x="1987550" y="419100"/>
                  <a:pt x="1885950" y="511175"/>
                </a:cubicBezTo>
                <a:cubicBezTo>
                  <a:pt x="1784350" y="603250"/>
                  <a:pt x="1635125" y="771525"/>
                  <a:pt x="1543050" y="854075"/>
                </a:cubicBezTo>
                <a:cubicBezTo>
                  <a:pt x="1450975" y="936625"/>
                  <a:pt x="1333500" y="942975"/>
                  <a:pt x="1333500" y="1006475"/>
                </a:cubicBezTo>
                <a:cubicBezTo>
                  <a:pt x="1333500" y="1069975"/>
                  <a:pt x="1479550" y="1152525"/>
                  <a:pt x="1543050" y="1235075"/>
                </a:cubicBezTo>
                <a:cubicBezTo>
                  <a:pt x="1606550" y="1317625"/>
                  <a:pt x="1638300" y="1438275"/>
                  <a:pt x="1714500" y="1501775"/>
                </a:cubicBezTo>
                <a:cubicBezTo>
                  <a:pt x="1790700" y="1565275"/>
                  <a:pt x="1930400" y="1555750"/>
                  <a:pt x="2000250" y="1616075"/>
                </a:cubicBezTo>
                <a:cubicBezTo>
                  <a:pt x="2070100" y="1676400"/>
                  <a:pt x="2095500" y="1825625"/>
                  <a:pt x="2133600" y="1863725"/>
                </a:cubicBezTo>
              </a:path>
            </a:pathLst>
          </a:custGeom>
          <a:ln w="28575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9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0" name="TextBox 79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28670"/>
            <a:ext cx="9144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8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Компьютер понимает изображение!</a:t>
            </a:r>
          </a:p>
          <a:p>
            <a:pPr algn="ctr"/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Ли Ф.-Ф. Как мы учим компьютер понимать изображения?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40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11560" y="5517232"/>
            <a:ext cx="83181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 smtClean="0">
                <a:solidFill>
                  <a:srgbClr val="262673"/>
                </a:solidFill>
                <a:latin typeface="Comic Sans MS" pitchFamily="66" charset="0"/>
              </a:rPr>
              <a:t>https://www.ted.com/talks/fei_fei_li_how_we_re_teaching_computers_to_understand_pictures?language=en#t-5181</a:t>
            </a:r>
            <a:endParaRPr lang="en-US" sz="1600" dirty="0">
              <a:solidFill>
                <a:srgbClr val="262673"/>
              </a:solidFill>
              <a:latin typeface="Comic Sans MS" pitchFamily="66" charset="0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2564904"/>
            <a:ext cx="5040560" cy="28371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19344" y="2564904"/>
            <a:ext cx="5072936" cy="283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41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611560" y="5517232"/>
            <a:ext cx="83181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 smtClean="0">
                <a:solidFill>
                  <a:srgbClr val="262673"/>
                </a:solidFill>
                <a:latin typeface="Comic Sans MS" pitchFamily="66" charset="0"/>
              </a:rPr>
              <a:t>https://www.ted.com/talks/fei_fei_li_how_we_re_teaching_computers_to_understand_pictures?language=en#t-5181</a:t>
            </a:r>
            <a:endParaRPr lang="en-US" sz="1600" dirty="0">
              <a:solidFill>
                <a:srgbClr val="262673"/>
              </a:solidFill>
              <a:latin typeface="Comic Sans MS" pitchFamily="66" charset="0"/>
            </a:endParaRPr>
          </a:p>
        </p:txBody>
      </p:sp>
      <p:pic>
        <p:nvPicPr>
          <p:cNvPr id="14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928670"/>
            <a:ext cx="91440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8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Компьютер понимает изображение!</a:t>
            </a:r>
          </a:p>
          <a:p>
            <a:pPr algn="ctr"/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Ли Ф.-Ф. Как мы учим компьютер понимать изображения?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0349" y="3356992"/>
            <a:ext cx="5751971" cy="262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28670"/>
            <a:ext cx="914400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Немного  рекламы!</a:t>
            </a:r>
          </a:p>
          <a:p>
            <a:pPr algn="ctr"/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Online 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курс 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Стэнфордского университета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«Сверточные нейронные сети для визуального распознавания»</a:t>
            </a:r>
            <a:endParaRPr lang="ru-RU" sz="25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812800" indent="-27940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</a:rPr>
              <a:t> </a:t>
            </a:r>
            <a:r>
              <a:rPr lang="en-US" sz="2500" dirty="0" smtClean="0">
                <a:solidFill>
                  <a:srgbClr val="262673"/>
                </a:solidFill>
                <a:latin typeface="Comic Sans MS" pitchFamily="66" charset="0"/>
              </a:rPr>
              <a:t>http://cs231n.stanford.edu/</a:t>
            </a:r>
            <a:endParaRPr lang="ru-RU" sz="25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42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2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28670"/>
            <a:ext cx="9001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Многоклассовая классификация с использованием нейронных сетей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2016617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По своей сути представляет расширение подхода «один против всех», рассмотренного на прошлой лекции</a:t>
            </a:r>
            <a:endParaRPr lang="ru-RU" sz="22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62" name="Group 23"/>
          <p:cNvGrpSpPr/>
          <p:nvPr/>
        </p:nvGrpSpPr>
        <p:grpSpPr>
          <a:xfrm>
            <a:off x="963245" y="2857496"/>
            <a:ext cx="7193279" cy="1334845"/>
            <a:chOff x="563880" y="941070"/>
            <a:chExt cx="8046720" cy="1493218"/>
          </a:xfrm>
        </p:grpSpPr>
        <p:pic>
          <p:nvPicPr>
            <p:cNvPr id="63" name="Picture 6" descr="http://t2.gstatic.com/images?q=tbn:ANd9GcTL9hSacq02lg06-d1mjwiBX5E3yNKEBXdBdyL2OuTvLG_4Wq1i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2050" b="2050"/>
            <a:stretch/>
          </p:blipFill>
          <p:spPr bwMode="auto">
            <a:xfrm>
              <a:off x="6934200" y="941070"/>
              <a:ext cx="1645919" cy="109728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6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t="5752" b="5752"/>
            <a:stretch/>
          </p:blipFill>
          <p:spPr bwMode="auto">
            <a:xfrm>
              <a:off x="4800600" y="941070"/>
              <a:ext cx="1645919" cy="109728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65" name="Picture 8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4106" t="18643" r="4106"/>
            <a:stretch/>
          </p:blipFill>
          <p:spPr bwMode="auto">
            <a:xfrm>
              <a:off x="2667000" y="941070"/>
              <a:ext cx="1645920" cy="1097280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</p:pic>
        <p:pic>
          <p:nvPicPr>
            <p:cNvPr id="71" name="Picture 2" descr="http://www.hsinjurylaw.com/upload/crossing-the-street.jpg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6595" t="31780" r="23496" b="18221"/>
            <a:stretch/>
          </p:blipFill>
          <p:spPr bwMode="auto">
            <a:xfrm>
              <a:off x="563880" y="941070"/>
              <a:ext cx="1645920" cy="109728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TextBox 75"/>
            <p:cNvSpPr txBox="1"/>
            <p:nvPr/>
          </p:nvSpPr>
          <p:spPr>
            <a:xfrm>
              <a:off x="563880" y="2031193"/>
              <a:ext cx="1676400" cy="395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700" dirty="0" smtClean="0">
                  <a:latin typeface="Comic Sans MS" pitchFamily="66" charset="0"/>
                </a:rPr>
                <a:t>Пешеходы</a:t>
              </a:r>
              <a:endParaRPr lang="en-US" sz="1700" dirty="0">
                <a:latin typeface="Comic Sans MS" pitchFamily="66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667000" y="2034771"/>
              <a:ext cx="1676400" cy="395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700" dirty="0" smtClean="0">
                  <a:latin typeface="Comic Sans MS" pitchFamily="66" charset="0"/>
                </a:rPr>
                <a:t>Автомобили</a:t>
              </a:r>
              <a:endParaRPr lang="en-US" sz="1700" dirty="0">
                <a:latin typeface="Comic Sans MS" pitchFamily="66" charset="0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800600" y="2038351"/>
              <a:ext cx="1676400" cy="395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700" dirty="0" smtClean="0">
                  <a:latin typeface="Comic Sans MS" pitchFamily="66" charset="0"/>
                </a:rPr>
                <a:t>Мотоциклы</a:t>
              </a:r>
              <a:endParaRPr lang="en-US" sz="1700" dirty="0">
                <a:latin typeface="Comic Sans MS" pitchFamily="66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34200" y="2038351"/>
              <a:ext cx="1676400" cy="3959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700" dirty="0" smtClean="0">
                  <a:latin typeface="Comic Sans MS" pitchFamily="66" charset="0"/>
                </a:rPr>
                <a:t>Грузовики</a:t>
              </a:r>
              <a:endParaRPr lang="en-US" sz="1700" dirty="0">
                <a:latin typeface="Comic Sans MS" pitchFamily="66" charset="0"/>
              </a:endParaRPr>
            </a:p>
          </p:txBody>
        </p:sp>
      </p:grpSp>
      <p:grpSp>
        <p:nvGrpSpPr>
          <p:cNvPr id="81" name="Group 3080"/>
          <p:cNvGrpSpPr/>
          <p:nvPr/>
        </p:nvGrpSpPr>
        <p:grpSpPr>
          <a:xfrm>
            <a:off x="214282" y="4429132"/>
            <a:ext cx="3091181" cy="1547403"/>
            <a:chOff x="1905000" y="2190750"/>
            <a:chExt cx="3483917" cy="1744001"/>
          </a:xfrm>
        </p:grpSpPr>
        <p:sp>
          <p:nvSpPr>
            <p:cNvPr id="82" name="Oval 10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11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12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26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35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40"/>
            <p:cNvCxnSpPr>
              <a:stCxn id="85" idx="6"/>
              <a:endCxn id="86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45"/>
            <p:cNvCxnSpPr>
              <a:stCxn id="84" idx="6"/>
              <a:endCxn id="86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48"/>
            <p:cNvCxnSpPr>
              <a:stCxn id="82" idx="6"/>
              <a:endCxn id="86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51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Arrow Connector 52"/>
            <p:cNvCxnSpPr>
              <a:stCxn id="85" idx="6"/>
              <a:endCxn id="101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53"/>
            <p:cNvCxnSpPr>
              <a:stCxn id="84" idx="6"/>
              <a:endCxn id="101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54"/>
            <p:cNvCxnSpPr>
              <a:stCxn id="82" idx="6"/>
              <a:endCxn id="101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61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Arrow Connector 62"/>
            <p:cNvCxnSpPr>
              <a:stCxn id="85" idx="6"/>
              <a:endCxn id="105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63"/>
            <p:cNvCxnSpPr>
              <a:stCxn id="84" idx="6"/>
              <a:endCxn id="105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64"/>
            <p:cNvCxnSpPr>
              <a:stCxn id="82" idx="6"/>
              <a:endCxn id="105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69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70"/>
            <p:cNvCxnSpPr>
              <a:stCxn id="85" idx="6"/>
              <a:endCxn id="109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71"/>
            <p:cNvCxnSpPr>
              <a:stCxn id="84" idx="6"/>
              <a:endCxn id="109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72"/>
            <p:cNvCxnSpPr>
              <a:stCxn id="82" idx="6"/>
              <a:endCxn id="109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79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80"/>
            <p:cNvCxnSpPr>
              <a:stCxn id="85" idx="6"/>
              <a:endCxn id="113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81"/>
            <p:cNvCxnSpPr>
              <a:stCxn id="84" idx="6"/>
              <a:endCxn id="113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82"/>
            <p:cNvCxnSpPr>
              <a:stCxn id="82" idx="6"/>
              <a:endCxn id="113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86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87"/>
            <p:cNvCxnSpPr>
              <a:stCxn id="86" idx="6"/>
              <a:endCxn id="117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88"/>
            <p:cNvCxnSpPr>
              <a:stCxn id="101" idx="6"/>
              <a:endCxn id="117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89"/>
            <p:cNvCxnSpPr>
              <a:stCxn id="105" idx="6"/>
              <a:endCxn id="117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93"/>
            <p:cNvCxnSpPr>
              <a:stCxn id="109" idx="6"/>
              <a:endCxn id="117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96"/>
            <p:cNvCxnSpPr>
              <a:stCxn id="113" idx="6"/>
              <a:endCxn id="117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99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Arrow Connector 100"/>
            <p:cNvCxnSpPr>
              <a:endCxn id="123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01"/>
            <p:cNvCxnSpPr>
              <a:stCxn id="105" idx="6"/>
              <a:endCxn id="123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02"/>
            <p:cNvCxnSpPr>
              <a:endCxn id="123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03"/>
            <p:cNvCxnSpPr>
              <a:endCxn id="123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04"/>
            <p:cNvCxnSpPr>
              <a:stCxn id="86" idx="6"/>
              <a:endCxn id="123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06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Arrow Connector 107"/>
            <p:cNvCxnSpPr>
              <a:endCxn id="129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08"/>
            <p:cNvCxnSpPr>
              <a:endCxn id="129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09"/>
            <p:cNvCxnSpPr>
              <a:endCxn id="129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10"/>
            <p:cNvCxnSpPr>
              <a:stCxn id="101" idx="6"/>
              <a:endCxn id="129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11"/>
            <p:cNvCxnSpPr>
              <a:stCxn id="86" idx="6"/>
              <a:endCxn id="129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16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Arrow Connector 117"/>
            <p:cNvCxnSpPr>
              <a:stCxn id="109" idx="6"/>
              <a:endCxn id="135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18"/>
            <p:cNvCxnSpPr>
              <a:endCxn id="135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19"/>
            <p:cNvCxnSpPr>
              <a:stCxn id="105" idx="6"/>
              <a:endCxn id="135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20"/>
            <p:cNvCxnSpPr>
              <a:stCxn id="101" idx="6"/>
              <a:endCxn id="135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21"/>
            <p:cNvCxnSpPr>
              <a:stCxn id="86" idx="6"/>
              <a:endCxn id="135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27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Arrow Connector 128"/>
            <p:cNvCxnSpPr>
              <a:endCxn id="141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29"/>
            <p:cNvCxnSpPr>
              <a:stCxn id="109" idx="6"/>
              <a:endCxn id="141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30"/>
            <p:cNvCxnSpPr>
              <a:stCxn id="105" idx="6"/>
              <a:endCxn id="141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31"/>
            <p:cNvCxnSpPr>
              <a:stCxn id="101" idx="6"/>
              <a:endCxn id="141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32"/>
            <p:cNvCxnSpPr>
              <a:stCxn id="86" idx="6"/>
              <a:endCxn id="141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37"/>
            <p:cNvCxnSpPr>
              <a:stCxn id="117" idx="6"/>
              <a:endCxn id="89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0"/>
            <p:cNvCxnSpPr>
              <a:stCxn id="123" idx="6"/>
              <a:endCxn id="89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3"/>
            <p:cNvCxnSpPr>
              <a:stCxn id="129" idx="6"/>
              <a:endCxn id="89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6"/>
            <p:cNvCxnSpPr>
              <a:stCxn id="135" idx="6"/>
              <a:endCxn id="89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49"/>
            <p:cNvCxnSpPr>
              <a:stCxn id="141" idx="6"/>
              <a:endCxn id="89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4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5"/>
            <p:cNvCxnSpPr>
              <a:endCxn id="152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6"/>
            <p:cNvCxnSpPr>
              <a:endCxn id="152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7"/>
            <p:cNvCxnSpPr>
              <a:endCxn id="152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8"/>
            <p:cNvCxnSpPr>
              <a:endCxn id="152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9"/>
            <p:cNvCxnSpPr>
              <a:stCxn id="117" idx="6"/>
              <a:endCxn id="152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61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9" name="Straight Arrow Connector 162"/>
            <p:cNvCxnSpPr>
              <a:endCxn id="158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63"/>
            <p:cNvCxnSpPr>
              <a:endCxn id="158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4"/>
            <p:cNvCxnSpPr>
              <a:endCxn id="158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5"/>
            <p:cNvCxnSpPr>
              <a:stCxn id="123" idx="6"/>
              <a:endCxn id="158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6"/>
            <p:cNvCxnSpPr>
              <a:stCxn id="117" idx="6"/>
              <a:endCxn id="158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Arrow Connector 170"/>
            <p:cNvCxnSpPr>
              <a:endCxn id="164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71"/>
            <p:cNvCxnSpPr>
              <a:endCxn id="164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72"/>
            <p:cNvCxnSpPr>
              <a:stCxn id="129" idx="6"/>
              <a:endCxn id="164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73"/>
            <p:cNvCxnSpPr>
              <a:stCxn id="123" idx="6"/>
              <a:endCxn id="164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74"/>
            <p:cNvCxnSpPr>
              <a:stCxn id="117" idx="6"/>
              <a:endCxn id="164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Прямоугольник 169"/>
          <p:cNvSpPr/>
          <p:nvPr/>
        </p:nvSpPr>
        <p:spPr>
          <a:xfrm>
            <a:off x="3286116" y="5000636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 </a:t>
            </a:r>
            <a:r>
              <a:rPr lang="en-US" dirty="0" smtClean="0">
                <a:latin typeface="Comic Sans MS" pitchFamily="66" charset="0"/>
                <a:cs typeface="Times New Roman" pitchFamily="18" charset="0"/>
                <a:sym typeface="Symbol"/>
              </a:rPr>
              <a:t></a:t>
            </a:r>
            <a:r>
              <a:rPr lang="ru-RU" dirty="0" smtClean="0">
                <a:latin typeface="Comic Sans MS" pitchFamily="66" charset="0"/>
                <a:cs typeface="Times New Roman" pitchFamily="18" charset="0"/>
                <a:sym typeface="Symbol"/>
              </a:rPr>
              <a:t> </a:t>
            </a:r>
            <a:r>
              <a:rPr lang="en-US" dirty="0" smtClean="0">
                <a:latin typeface="Comic Sans MS" pitchFamily="66" charset="0"/>
                <a:cs typeface="Times New Roman" pitchFamily="18" charset="0"/>
                <a:sym typeface="Symbol"/>
              </a:rPr>
              <a:t>R</a:t>
            </a:r>
            <a:r>
              <a:rPr lang="en-US" baseline="30000" dirty="0" smtClean="0">
                <a:latin typeface="Comic Sans MS" pitchFamily="66" charset="0"/>
                <a:cs typeface="Times New Roman" pitchFamily="18" charset="0"/>
                <a:sym typeface="Symbol"/>
              </a:rPr>
              <a:t>4</a:t>
            </a:r>
            <a:endParaRPr lang="en-US" baseline="-25000" dirty="0" smtClean="0">
              <a:latin typeface="Comic Sans MS" pitchFamily="66" charset="0"/>
            </a:endParaRPr>
          </a:p>
        </p:txBody>
      </p:sp>
      <p:sp>
        <p:nvSpPr>
          <p:cNvPr id="171" name="Text Box 4"/>
          <p:cNvSpPr txBox="1">
            <a:spLocks noChangeArrowheads="1"/>
          </p:cNvSpPr>
          <p:nvPr/>
        </p:nvSpPr>
        <p:spPr bwMode="auto">
          <a:xfrm>
            <a:off x="4643438" y="4429132"/>
            <a:ext cx="4286248" cy="1477253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Мы хотим, чтобы </a:t>
            </a:r>
          </a:p>
          <a:p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≈</a:t>
            </a:r>
            <a:r>
              <a:rPr lang="ru-RU" dirty="0" smtClean="0">
                <a:latin typeface="Comic Sans MS" pitchFamily="66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[1, 0, 0, 0]</a:t>
            </a:r>
            <a:r>
              <a:rPr lang="en-US" baseline="30000" dirty="0" smtClean="0">
                <a:latin typeface="Comic Sans MS" pitchFamily="66" charset="0"/>
              </a:rPr>
              <a:t>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ru-RU" dirty="0" smtClean="0">
                <a:latin typeface="Comic Sans MS" pitchFamily="66" charset="0"/>
              </a:rPr>
              <a:t>для пешеходов, 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≈</a:t>
            </a:r>
            <a:r>
              <a:rPr lang="ru-RU" dirty="0" smtClean="0">
                <a:latin typeface="Comic Sans MS" pitchFamily="66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[0, 1, 0, 0]</a:t>
            </a:r>
            <a:r>
              <a:rPr lang="en-US" baseline="30000" dirty="0" smtClean="0">
                <a:latin typeface="Comic Sans MS" pitchFamily="66" charset="0"/>
              </a:rPr>
              <a:t>T</a:t>
            </a:r>
            <a:r>
              <a:rPr lang="ru-RU" dirty="0" smtClean="0">
                <a:latin typeface="Comic Sans MS" pitchFamily="66" charset="0"/>
              </a:rPr>
              <a:t> для автомобилей, 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≈</a:t>
            </a:r>
            <a:r>
              <a:rPr lang="ru-RU" dirty="0" smtClean="0">
                <a:latin typeface="Comic Sans MS" pitchFamily="66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[0, </a:t>
            </a:r>
            <a:r>
              <a:rPr lang="ru-RU" dirty="0" smtClean="0">
                <a:latin typeface="Comic Sans MS" pitchFamily="66" charset="0"/>
              </a:rPr>
              <a:t>0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ru-RU" dirty="0" smtClean="0">
                <a:latin typeface="Comic Sans MS" pitchFamily="66" charset="0"/>
              </a:rPr>
              <a:t>1</a:t>
            </a:r>
            <a:r>
              <a:rPr lang="en-US" dirty="0" smtClean="0">
                <a:latin typeface="Comic Sans MS" pitchFamily="66" charset="0"/>
              </a:rPr>
              <a:t>, 0]</a:t>
            </a:r>
            <a:r>
              <a:rPr lang="en-US" baseline="30000" dirty="0" smtClean="0">
                <a:latin typeface="Comic Sans MS" pitchFamily="66" charset="0"/>
              </a:rPr>
              <a:t>T</a:t>
            </a:r>
            <a:r>
              <a:rPr lang="ru-RU" dirty="0" smtClean="0">
                <a:latin typeface="Comic Sans MS" pitchFamily="66" charset="0"/>
              </a:rPr>
              <a:t> для мотоциклов, </a:t>
            </a:r>
          </a:p>
          <a:p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≈</a:t>
            </a:r>
            <a:r>
              <a:rPr lang="ru-RU" dirty="0" smtClean="0">
                <a:latin typeface="Comic Sans MS" pitchFamily="66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[0, </a:t>
            </a:r>
            <a:r>
              <a:rPr lang="ru-RU" dirty="0" smtClean="0">
                <a:latin typeface="Comic Sans MS" pitchFamily="66" charset="0"/>
              </a:rPr>
              <a:t>0</a:t>
            </a:r>
            <a:r>
              <a:rPr lang="en-US" dirty="0" smtClean="0">
                <a:latin typeface="Comic Sans MS" pitchFamily="66" charset="0"/>
              </a:rPr>
              <a:t>, 0, </a:t>
            </a:r>
            <a:r>
              <a:rPr lang="ru-RU" dirty="0" smtClean="0">
                <a:latin typeface="Comic Sans MS" pitchFamily="66" charset="0"/>
              </a:rPr>
              <a:t>1</a:t>
            </a:r>
            <a:r>
              <a:rPr lang="en-US" dirty="0" smtClean="0">
                <a:latin typeface="Comic Sans MS" pitchFamily="66" charset="0"/>
              </a:rPr>
              <a:t>]</a:t>
            </a:r>
            <a:r>
              <a:rPr lang="en-US" baseline="30000" dirty="0" smtClean="0">
                <a:latin typeface="Comic Sans MS" pitchFamily="66" charset="0"/>
              </a:rPr>
              <a:t>T</a:t>
            </a:r>
            <a:r>
              <a:rPr lang="ru-RU" dirty="0" smtClean="0">
                <a:latin typeface="Comic Sans MS" pitchFamily="66" charset="0"/>
              </a:rPr>
              <a:t> для грузовиков   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  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72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43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73" name="Picture 1" descr="Akvelon_logo20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" name="TextBox 17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143644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28670"/>
            <a:ext cx="9001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Многоклассовая классификация с использованием нейронных сетей</a:t>
            </a: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0" y="2016617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По своей сути представляет расширение подхода «один против всех», рассмотренного на прошлой лекции</a:t>
            </a:r>
            <a:endParaRPr lang="ru-RU" sz="22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3080"/>
          <p:cNvGrpSpPr/>
          <p:nvPr/>
        </p:nvGrpSpPr>
        <p:grpSpPr>
          <a:xfrm>
            <a:off x="214282" y="2881729"/>
            <a:ext cx="3091181" cy="1547403"/>
            <a:chOff x="1905000" y="2190750"/>
            <a:chExt cx="3483917" cy="1744001"/>
          </a:xfrm>
        </p:grpSpPr>
        <p:sp>
          <p:nvSpPr>
            <p:cNvPr id="82" name="Oval 10"/>
            <p:cNvSpPr/>
            <p:nvPr/>
          </p:nvSpPr>
          <p:spPr>
            <a:xfrm>
              <a:off x="1905000" y="3183496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Oval 11"/>
            <p:cNvSpPr/>
            <p:nvPr/>
          </p:nvSpPr>
          <p:spPr>
            <a:xfrm>
              <a:off x="1905000" y="2848532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12"/>
            <p:cNvSpPr/>
            <p:nvPr/>
          </p:nvSpPr>
          <p:spPr>
            <a:xfrm>
              <a:off x="1905000" y="2513568"/>
              <a:ext cx="286463" cy="287601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26"/>
            <p:cNvSpPr/>
            <p:nvPr/>
          </p:nvSpPr>
          <p:spPr>
            <a:xfrm>
              <a:off x="2899779" y="2190751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35"/>
            <p:cNvSpPr/>
            <p:nvPr/>
          </p:nvSpPr>
          <p:spPr>
            <a:xfrm>
              <a:off x="5102454" y="236976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1" name="Straight Arrow Connector 40"/>
            <p:cNvCxnSpPr>
              <a:stCxn id="85" idx="6"/>
              <a:endCxn id="86" idx="2"/>
            </p:cNvCxnSpPr>
            <p:nvPr/>
          </p:nvCxnSpPr>
          <p:spPr>
            <a:xfrm flipV="1">
              <a:off x="2191463" y="2334552"/>
              <a:ext cx="708316" cy="3228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45"/>
            <p:cNvCxnSpPr>
              <a:stCxn id="84" idx="6"/>
              <a:endCxn id="86" idx="2"/>
            </p:cNvCxnSpPr>
            <p:nvPr/>
          </p:nvCxnSpPr>
          <p:spPr>
            <a:xfrm flipV="1">
              <a:off x="2191463" y="2334552"/>
              <a:ext cx="708316" cy="6577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48"/>
            <p:cNvCxnSpPr>
              <a:stCxn id="82" idx="6"/>
              <a:endCxn id="86" idx="2"/>
            </p:cNvCxnSpPr>
            <p:nvPr/>
          </p:nvCxnSpPr>
          <p:spPr>
            <a:xfrm flipV="1">
              <a:off x="2191463" y="2334552"/>
              <a:ext cx="708316" cy="9927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Oval 51"/>
            <p:cNvSpPr/>
            <p:nvPr/>
          </p:nvSpPr>
          <p:spPr>
            <a:xfrm>
              <a:off x="2899778" y="2564055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" name="Straight Arrow Connector 52"/>
            <p:cNvCxnSpPr>
              <a:stCxn id="85" idx="6"/>
              <a:endCxn id="101" idx="2"/>
            </p:cNvCxnSpPr>
            <p:nvPr/>
          </p:nvCxnSpPr>
          <p:spPr>
            <a:xfrm>
              <a:off x="2191463" y="2657369"/>
              <a:ext cx="708315" cy="5048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53"/>
            <p:cNvCxnSpPr>
              <a:stCxn id="84" idx="6"/>
              <a:endCxn id="101" idx="2"/>
            </p:cNvCxnSpPr>
            <p:nvPr/>
          </p:nvCxnSpPr>
          <p:spPr>
            <a:xfrm flipV="1">
              <a:off x="2191463" y="2707856"/>
              <a:ext cx="708315" cy="2844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54"/>
            <p:cNvCxnSpPr>
              <a:stCxn id="82" idx="6"/>
              <a:endCxn id="101" idx="2"/>
            </p:cNvCxnSpPr>
            <p:nvPr/>
          </p:nvCxnSpPr>
          <p:spPr>
            <a:xfrm flipV="1">
              <a:off x="2191463" y="2707856"/>
              <a:ext cx="708315" cy="61944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61"/>
            <p:cNvSpPr/>
            <p:nvPr/>
          </p:nvSpPr>
          <p:spPr>
            <a:xfrm>
              <a:off x="2899777" y="2922777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6" name="Straight Arrow Connector 62"/>
            <p:cNvCxnSpPr>
              <a:stCxn id="85" idx="6"/>
              <a:endCxn id="105" idx="2"/>
            </p:cNvCxnSpPr>
            <p:nvPr/>
          </p:nvCxnSpPr>
          <p:spPr>
            <a:xfrm>
              <a:off x="2191463" y="2657369"/>
              <a:ext cx="708314" cy="40920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63"/>
            <p:cNvCxnSpPr>
              <a:stCxn id="84" idx="6"/>
              <a:endCxn id="105" idx="2"/>
            </p:cNvCxnSpPr>
            <p:nvPr/>
          </p:nvCxnSpPr>
          <p:spPr>
            <a:xfrm>
              <a:off x="2191463" y="2992333"/>
              <a:ext cx="708314" cy="742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64"/>
            <p:cNvCxnSpPr>
              <a:stCxn id="82" idx="6"/>
              <a:endCxn id="105" idx="2"/>
            </p:cNvCxnSpPr>
            <p:nvPr/>
          </p:nvCxnSpPr>
          <p:spPr>
            <a:xfrm flipV="1">
              <a:off x="2191463" y="3066578"/>
              <a:ext cx="708314" cy="2607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Oval 69"/>
            <p:cNvSpPr/>
            <p:nvPr/>
          </p:nvSpPr>
          <p:spPr>
            <a:xfrm>
              <a:off x="2899776" y="3273713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0" name="Straight Arrow Connector 70"/>
            <p:cNvCxnSpPr>
              <a:stCxn id="85" idx="6"/>
              <a:endCxn id="109" idx="2"/>
            </p:cNvCxnSpPr>
            <p:nvPr/>
          </p:nvCxnSpPr>
          <p:spPr>
            <a:xfrm>
              <a:off x="2191463" y="2657369"/>
              <a:ext cx="708313" cy="7601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71"/>
            <p:cNvCxnSpPr>
              <a:stCxn id="84" idx="6"/>
              <a:endCxn id="109" idx="2"/>
            </p:cNvCxnSpPr>
            <p:nvPr/>
          </p:nvCxnSpPr>
          <p:spPr>
            <a:xfrm>
              <a:off x="2191463" y="2992333"/>
              <a:ext cx="708313" cy="42518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72"/>
            <p:cNvCxnSpPr>
              <a:stCxn id="82" idx="6"/>
              <a:endCxn id="109" idx="2"/>
            </p:cNvCxnSpPr>
            <p:nvPr/>
          </p:nvCxnSpPr>
          <p:spPr>
            <a:xfrm>
              <a:off x="2191463" y="3327297"/>
              <a:ext cx="708313" cy="902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Oval 79"/>
            <p:cNvSpPr/>
            <p:nvPr/>
          </p:nvSpPr>
          <p:spPr>
            <a:xfrm>
              <a:off x="2899779" y="36385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4" name="Straight Arrow Connector 80"/>
            <p:cNvCxnSpPr>
              <a:stCxn id="85" idx="6"/>
              <a:endCxn id="113" idx="2"/>
            </p:cNvCxnSpPr>
            <p:nvPr/>
          </p:nvCxnSpPr>
          <p:spPr>
            <a:xfrm>
              <a:off x="2191463" y="2657369"/>
              <a:ext cx="708316" cy="112498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81"/>
            <p:cNvCxnSpPr>
              <a:stCxn id="84" idx="6"/>
              <a:endCxn id="113" idx="2"/>
            </p:cNvCxnSpPr>
            <p:nvPr/>
          </p:nvCxnSpPr>
          <p:spPr>
            <a:xfrm>
              <a:off x="2191463" y="2992333"/>
              <a:ext cx="708316" cy="790018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82"/>
            <p:cNvCxnSpPr>
              <a:stCxn id="82" idx="6"/>
              <a:endCxn id="113" idx="2"/>
            </p:cNvCxnSpPr>
            <p:nvPr/>
          </p:nvCxnSpPr>
          <p:spPr>
            <a:xfrm>
              <a:off x="2191463" y="3327297"/>
              <a:ext cx="708316" cy="45505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86"/>
            <p:cNvSpPr/>
            <p:nvPr/>
          </p:nvSpPr>
          <p:spPr>
            <a:xfrm>
              <a:off x="4028197" y="21907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8" name="Straight Arrow Connector 87"/>
            <p:cNvCxnSpPr>
              <a:stCxn id="86" idx="6"/>
              <a:endCxn id="117" idx="2"/>
            </p:cNvCxnSpPr>
            <p:nvPr/>
          </p:nvCxnSpPr>
          <p:spPr>
            <a:xfrm flipV="1">
              <a:off x="3186242" y="23345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88"/>
            <p:cNvCxnSpPr>
              <a:stCxn id="101" idx="6"/>
              <a:endCxn id="117" idx="2"/>
            </p:cNvCxnSpPr>
            <p:nvPr/>
          </p:nvCxnSpPr>
          <p:spPr>
            <a:xfrm flipV="1">
              <a:off x="3186241" y="233455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89"/>
            <p:cNvCxnSpPr>
              <a:stCxn id="105" idx="6"/>
              <a:endCxn id="117" idx="2"/>
            </p:cNvCxnSpPr>
            <p:nvPr/>
          </p:nvCxnSpPr>
          <p:spPr>
            <a:xfrm flipV="1">
              <a:off x="3186240" y="2334551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93"/>
            <p:cNvCxnSpPr>
              <a:stCxn id="109" idx="6"/>
              <a:endCxn id="117" idx="2"/>
            </p:cNvCxnSpPr>
            <p:nvPr/>
          </p:nvCxnSpPr>
          <p:spPr>
            <a:xfrm flipV="1">
              <a:off x="3186239" y="2334551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96"/>
            <p:cNvCxnSpPr>
              <a:stCxn id="113" idx="6"/>
              <a:endCxn id="117" idx="2"/>
            </p:cNvCxnSpPr>
            <p:nvPr/>
          </p:nvCxnSpPr>
          <p:spPr>
            <a:xfrm flipV="1">
              <a:off x="3186242" y="2334551"/>
              <a:ext cx="841955" cy="1447800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Oval 99"/>
            <p:cNvSpPr/>
            <p:nvPr/>
          </p:nvSpPr>
          <p:spPr>
            <a:xfrm>
              <a:off x="4028196" y="2568528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4" name="Straight Arrow Connector 100"/>
            <p:cNvCxnSpPr>
              <a:endCxn id="123" idx="2"/>
            </p:cNvCxnSpPr>
            <p:nvPr/>
          </p:nvCxnSpPr>
          <p:spPr>
            <a:xfrm flipV="1">
              <a:off x="3186241" y="2712329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01"/>
            <p:cNvCxnSpPr>
              <a:stCxn id="105" idx="6"/>
              <a:endCxn id="123" idx="2"/>
            </p:cNvCxnSpPr>
            <p:nvPr/>
          </p:nvCxnSpPr>
          <p:spPr>
            <a:xfrm flipV="1">
              <a:off x="3186240" y="2712329"/>
              <a:ext cx="841956" cy="3542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02"/>
            <p:cNvCxnSpPr>
              <a:endCxn id="123" idx="2"/>
            </p:cNvCxnSpPr>
            <p:nvPr/>
          </p:nvCxnSpPr>
          <p:spPr>
            <a:xfrm flipV="1">
              <a:off x="3186239" y="2712329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03"/>
            <p:cNvCxnSpPr>
              <a:endCxn id="123" idx="2"/>
            </p:cNvCxnSpPr>
            <p:nvPr/>
          </p:nvCxnSpPr>
          <p:spPr>
            <a:xfrm flipV="1">
              <a:off x="3186238" y="2712329"/>
              <a:ext cx="841958" cy="108296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04"/>
            <p:cNvCxnSpPr>
              <a:stCxn id="86" idx="6"/>
              <a:endCxn id="123" idx="2"/>
            </p:cNvCxnSpPr>
            <p:nvPr/>
          </p:nvCxnSpPr>
          <p:spPr>
            <a:xfrm>
              <a:off x="3186242" y="2334552"/>
              <a:ext cx="841954" cy="37777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06"/>
            <p:cNvSpPr/>
            <p:nvPr/>
          </p:nvSpPr>
          <p:spPr>
            <a:xfrm>
              <a:off x="4030044" y="2915686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0" name="Straight Arrow Connector 107"/>
            <p:cNvCxnSpPr>
              <a:endCxn id="129" idx="2"/>
            </p:cNvCxnSpPr>
            <p:nvPr/>
          </p:nvCxnSpPr>
          <p:spPr>
            <a:xfrm flipV="1">
              <a:off x="3188089" y="3059487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08"/>
            <p:cNvCxnSpPr>
              <a:endCxn id="129" idx="2"/>
            </p:cNvCxnSpPr>
            <p:nvPr/>
          </p:nvCxnSpPr>
          <p:spPr>
            <a:xfrm flipV="1">
              <a:off x="3188088" y="3059487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09"/>
            <p:cNvCxnSpPr>
              <a:endCxn id="129" idx="2"/>
            </p:cNvCxnSpPr>
            <p:nvPr/>
          </p:nvCxnSpPr>
          <p:spPr>
            <a:xfrm flipV="1">
              <a:off x="3188087" y="3059487"/>
              <a:ext cx="841957" cy="73202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10"/>
            <p:cNvCxnSpPr>
              <a:stCxn id="101" idx="6"/>
              <a:endCxn id="129" idx="2"/>
            </p:cNvCxnSpPr>
            <p:nvPr/>
          </p:nvCxnSpPr>
          <p:spPr>
            <a:xfrm>
              <a:off x="3186241" y="2707856"/>
              <a:ext cx="843803" cy="35163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11"/>
            <p:cNvCxnSpPr>
              <a:stCxn id="86" idx="6"/>
              <a:endCxn id="129" idx="2"/>
            </p:cNvCxnSpPr>
            <p:nvPr/>
          </p:nvCxnSpPr>
          <p:spPr>
            <a:xfrm>
              <a:off x="3186242" y="2334552"/>
              <a:ext cx="843802" cy="72493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Oval 116"/>
            <p:cNvSpPr/>
            <p:nvPr/>
          </p:nvSpPr>
          <p:spPr>
            <a:xfrm>
              <a:off x="4028195" y="326390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Arrow Connector 117"/>
            <p:cNvCxnSpPr>
              <a:stCxn id="109" idx="6"/>
              <a:endCxn id="135" idx="2"/>
            </p:cNvCxnSpPr>
            <p:nvPr/>
          </p:nvCxnSpPr>
          <p:spPr>
            <a:xfrm flipV="1">
              <a:off x="3186239" y="3407701"/>
              <a:ext cx="841956" cy="981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18"/>
            <p:cNvCxnSpPr>
              <a:endCxn id="135" idx="2"/>
            </p:cNvCxnSpPr>
            <p:nvPr/>
          </p:nvCxnSpPr>
          <p:spPr>
            <a:xfrm flipV="1">
              <a:off x="3186239" y="3407701"/>
              <a:ext cx="841956" cy="37330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19"/>
            <p:cNvCxnSpPr>
              <a:stCxn id="105" idx="6"/>
              <a:endCxn id="135" idx="2"/>
            </p:cNvCxnSpPr>
            <p:nvPr/>
          </p:nvCxnSpPr>
          <p:spPr>
            <a:xfrm>
              <a:off x="3186240" y="3066578"/>
              <a:ext cx="841955" cy="34112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20"/>
            <p:cNvCxnSpPr>
              <a:stCxn id="101" idx="6"/>
              <a:endCxn id="135" idx="2"/>
            </p:cNvCxnSpPr>
            <p:nvPr/>
          </p:nvCxnSpPr>
          <p:spPr>
            <a:xfrm>
              <a:off x="3186241" y="2707856"/>
              <a:ext cx="841954" cy="69984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21"/>
            <p:cNvCxnSpPr>
              <a:stCxn id="86" idx="6"/>
              <a:endCxn id="135" idx="2"/>
            </p:cNvCxnSpPr>
            <p:nvPr/>
          </p:nvCxnSpPr>
          <p:spPr>
            <a:xfrm>
              <a:off x="3186242" y="2334552"/>
              <a:ext cx="841953" cy="107314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27"/>
            <p:cNvSpPr/>
            <p:nvPr/>
          </p:nvSpPr>
          <p:spPr>
            <a:xfrm>
              <a:off x="4028194" y="3647150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2" name="Straight Arrow Connector 128"/>
            <p:cNvCxnSpPr>
              <a:endCxn id="141" idx="2"/>
            </p:cNvCxnSpPr>
            <p:nvPr/>
          </p:nvCxnSpPr>
          <p:spPr>
            <a:xfrm flipV="1">
              <a:off x="3186239" y="3790951"/>
              <a:ext cx="841955" cy="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29"/>
            <p:cNvCxnSpPr>
              <a:stCxn id="109" idx="6"/>
              <a:endCxn id="141" idx="2"/>
            </p:cNvCxnSpPr>
            <p:nvPr/>
          </p:nvCxnSpPr>
          <p:spPr>
            <a:xfrm>
              <a:off x="3186239" y="3417514"/>
              <a:ext cx="841955" cy="37343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30"/>
            <p:cNvCxnSpPr>
              <a:stCxn id="105" idx="6"/>
              <a:endCxn id="141" idx="2"/>
            </p:cNvCxnSpPr>
            <p:nvPr/>
          </p:nvCxnSpPr>
          <p:spPr>
            <a:xfrm>
              <a:off x="3186240" y="3066578"/>
              <a:ext cx="841954" cy="72437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31"/>
            <p:cNvCxnSpPr>
              <a:stCxn id="101" idx="6"/>
              <a:endCxn id="141" idx="2"/>
            </p:cNvCxnSpPr>
            <p:nvPr/>
          </p:nvCxnSpPr>
          <p:spPr>
            <a:xfrm>
              <a:off x="3186241" y="2707856"/>
              <a:ext cx="841953" cy="1083095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32"/>
            <p:cNvCxnSpPr>
              <a:stCxn id="86" idx="6"/>
              <a:endCxn id="141" idx="2"/>
            </p:cNvCxnSpPr>
            <p:nvPr/>
          </p:nvCxnSpPr>
          <p:spPr>
            <a:xfrm>
              <a:off x="3186242" y="2334552"/>
              <a:ext cx="841952" cy="145639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37"/>
            <p:cNvCxnSpPr>
              <a:stCxn id="117" idx="6"/>
              <a:endCxn id="89" idx="2"/>
            </p:cNvCxnSpPr>
            <p:nvPr/>
          </p:nvCxnSpPr>
          <p:spPr>
            <a:xfrm>
              <a:off x="4314660" y="2334551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0"/>
            <p:cNvCxnSpPr>
              <a:stCxn id="123" idx="6"/>
              <a:endCxn id="89" idx="2"/>
            </p:cNvCxnSpPr>
            <p:nvPr/>
          </p:nvCxnSpPr>
          <p:spPr>
            <a:xfrm flipV="1">
              <a:off x="4314659" y="2513568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3"/>
            <p:cNvCxnSpPr>
              <a:stCxn id="129" idx="6"/>
              <a:endCxn id="89" idx="2"/>
            </p:cNvCxnSpPr>
            <p:nvPr/>
          </p:nvCxnSpPr>
          <p:spPr>
            <a:xfrm flipV="1">
              <a:off x="4316507" y="2513568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6"/>
            <p:cNvCxnSpPr>
              <a:stCxn id="135" idx="6"/>
              <a:endCxn id="89" idx="2"/>
            </p:cNvCxnSpPr>
            <p:nvPr/>
          </p:nvCxnSpPr>
          <p:spPr>
            <a:xfrm flipV="1">
              <a:off x="4314658" y="2513568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49"/>
            <p:cNvCxnSpPr>
              <a:stCxn id="141" idx="6"/>
              <a:endCxn id="89" idx="2"/>
            </p:cNvCxnSpPr>
            <p:nvPr/>
          </p:nvCxnSpPr>
          <p:spPr>
            <a:xfrm flipV="1">
              <a:off x="4314657" y="2513568"/>
              <a:ext cx="787797" cy="127738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Oval 154"/>
            <p:cNvSpPr/>
            <p:nvPr/>
          </p:nvSpPr>
          <p:spPr>
            <a:xfrm>
              <a:off x="5102453" y="27456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3" name="Straight Arrow Connector 155"/>
            <p:cNvCxnSpPr>
              <a:endCxn id="152" idx="2"/>
            </p:cNvCxnSpPr>
            <p:nvPr/>
          </p:nvCxnSpPr>
          <p:spPr>
            <a:xfrm>
              <a:off x="4314659" y="27104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6"/>
            <p:cNvCxnSpPr>
              <a:endCxn id="152" idx="2"/>
            </p:cNvCxnSpPr>
            <p:nvPr/>
          </p:nvCxnSpPr>
          <p:spPr>
            <a:xfrm flipV="1">
              <a:off x="4314658" y="28894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7"/>
            <p:cNvCxnSpPr>
              <a:endCxn id="152" idx="2"/>
            </p:cNvCxnSpPr>
            <p:nvPr/>
          </p:nvCxnSpPr>
          <p:spPr>
            <a:xfrm flipV="1">
              <a:off x="4316506" y="2889453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8"/>
            <p:cNvCxnSpPr>
              <a:endCxn id="152" idx="2"/>
            </p:cNvCxnSpPr>
            <p:nvPr/>
          </p:nvCxnSpPr>
          <p:spPr>
            <a:xfrm flipV="1">
              <a:off x="4314657" y="2889453"/>
              <a:ext cx="787796" cy="894133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9"/>
            <p:cNvCxnSpPr>
              <a:stCxn id="117" idx="6"/>
              <a:endCxn id="152" idx="2"/>
            </p:cNvCxnSpPr>
            <p:nvPr/>
          </p:nvCxnSpPr>
          <p:spPr>
            <a:xfrm>
              <a:off x="4314660" y="2334551"/>
              <a:ext cx="787793" cy="5549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61"/>
            <p:cNvSpPr/>
            <p:nvPr/>
          </p:nvSpPr>
          <p:spPr>
            <a:xfrm>
              <a:off x="5102452" y="3088214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9" name="Straight Arrow Connector 162"/>
            <p:cNvCxnSpPr>
              <a:endCxn id="158" idx="2"/>
            </p:cNvCxnSpPr>
            <p:nvPr/>
          </p:nvCxnSpPr>
          <p:spPr>
            <a:xfrm>
              <a:off x="4314658" y="3052998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63"/>
            <p:cNvCxnSpPr>
              <a:endCxn id="158" idx="2"/>
            </p:cNvCxnSpPr>
            <p:nvPr/>
          </p:nvCxnSpPr>
          <p:spPr>
            <a:xfrm flipV="1">
              <a:off x="4314657" y="3232015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4"/>
            <p:cNvCxnSpPr>
              <a:endCxn id="158" idx="2"/>
            </p:cNvCxnSpPr>
            <p:nvPr/>
          </p:nvCxnSpPr>
          <p:spPr>
            <a:xfrm flipV="1">
              <a:off x="4316505" y="3232015"/>
              <a:ext cx="785947" cy="545919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5"/>
            <p:cNvCxnSpPr>
              <a:stCxn id="123" idx="6"/>
              <a:endCxn id="158" idx="2"/>
            </p:cNvCxnSpPr>
            <p:nvPr/>
          </p:nvCxnSpPr>
          <p:spPr>
            <a:xfrm>
              <a:off x="4314659" y="2712329"/>
              <a:ext cx="787793" cy="51968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6"/>
            <p:cNvCxnSpPr>
              <a:stCxn id="117" idx="6"/>
              <a:endCxn id="158" idx="2"/>
            </p:cNvCxnSpPr>
            <p:nvPr/>
          </p:nvCxnSpPr>
          <p:spPr>
            <a:xfrm>
              <a:off x="4314660" y="2334551"/>
              <a:ext cx="787792" cy="89746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9"/>
            <p:cNvSpPr/>
            <p:nvPr/>
          </p:nvSpPr>
          <p:spPr>
            <a:xfrm>
              <a:off x="5102454" y="3450552"/>
              <a:ext cx="286463" cy="28760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5" name="Straight Arrow Connector 170"/>
            <p:cNvCxnSpPr>
              <a:endCxn id="164" idx="2"/>
            </p:cNvCxnSpPr>
            <p:nvPr/>
          </p:nvCxnSpPr>
          <p:spPr>
            <a:xfrm>
              <a:off x="4314660" y="3415336"/>
              <a:ext cx="787794" cy="179017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71"/>
            <p:cNvCxnSpPr>
              <a:endCxn id="164" idx="2"/>
            </p:cNvCxnSpPr>
            <p:nvPr/>
          </p:nvCxnSpPr>
          <p:spPr>
            <a:xfrm flipV="1">
              <a:off x="4314659" y="3594353"/>
              <a:ext cx="787795" cy="198761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Arrow Connector 172"/>
            <p:cNvCxnSpPr>
              <a:stCxn id="129" idx="6"/>
              <a:endCxn id="164" idx="2"/>
            </p:cNvCxnSpPr>
            <p:nvPr/>
          </p:nvCxnSpPr>
          <p:spPr>
            <a:xfrm>
              <a:off x="4316507" y="3059487"/>
              <a:ext cx="785947" cy="534866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Arrow Connector 173"/>
            <p:cNvCxnSpPr>
              <a:stCxn id="123" idx="6"/>
              <a:endCxn id="164" idx="2"/>
            </p:cNvCxnSpPr>
            <p:nvPr/>
          </p:nvCxnSpPr>
          <p:spPr>
            <a:xfrm>
              <a:off x="4314659" y="2712329"/>
              <a:ext cx="787795" cy="882024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Arrow Connector 174"/>
            <p:cNvCxnSpPr>
              <a:stCxn id="117" idx="6"/>
              <a:endCxn id="164" idx="2"/>
            </p:cNvCxnSpPr>
            <p:nvPr/>
          </p:nvCxnSpPr>
          <p:spPr>
            <a:xfrm>
              <a:off x="4314660" y="2334551"/>
              <a:ext cx="787794" cy="1259802"/>
            </a:xfrm>
            <a:prstGeom prst="straightConnector1">
              <a:avLst/>
            </a:prstGeom>
            <a:ln w="31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0" name="Прямоугольник 169"/>
          <p:cNvSpPr/>
          <p:nvPr/>
        </p:nvSpPr>
        <p:spPr>
          <a:xfrm>
            <a:off x="3286116" y="3453233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 </a:t>
            </a:r>
            <a:r>
              <a:rPr lang="en-US" dirty="0" smtClean="0">
                <a:latin typeface="Comic Sans MS" pitchFamily="66" charset="0"/>
                <a:cs typeface="Times New Roman" pitchFamily="18" charset="0"/>
                <a:sym typeface="Symbol"/>
              </a:rPr>
              <a:t></a:t>
            </a:r>
            <a:r>
              <a:rPr lang="ru-RU" dirty="0" smtClean="0">
                <a:latin typeface="Comic Sans MS" pitchFamily="66" charset="0"/>
                <a:cs typeface="Times New Roman" pitchFamily="18" charset="0"/>
                <a:sym typeface="Symbol"/>
              </a:rPr>
              <a:t> </a:t>
            </a:r>
            <a:r>
              <a:rPr lang="en-US" dirty="0" smtClean="0">
                <a:latin typeface="Comic Sans MS" pitchFamily="66" charset="0"/>
                <a:cs typeface="Times New Roman" pitchFamily="18" charset="0"/>
                <a:sym typeface="Symbol"/>
              </a:rPr>
              <a:t>R</a:t>
            </a:r>
            <a:r>
              <a:rPr lang="en-US" baseline="30000" dirty="0" smtClean="0">
                <a:latin typeface="Comic Sans MS" pitchFamily="66" charset="0"/>
                <a:cs typeface="Times New Roman" pitchFamily="18" charset="0"/>
                <a:sym typeface="Symbol"/>
              </a:rPr>
              <a:t>4</a:t>
            </a:r>
            <a:endParaRPr lang="en-US" baseline="-25000" dirty="0" smtClean="0">
              <a:latin typeface="Comic Sans MS" pitchFamily="66" charset="0"/>
            </a:endParaRPr>
          </a:p>
        </p:txBody>
      </p:sp>
      <p:sp>
        <p:nvSpPr>
          <p:cNvPr id="171" name="Text Box 4"/>
          <p:cNvSpPr txBox="1">
            <a:spLocks noChangeArrowheads="1"/>
          </p:cNvSpPr>
          <p:nvPr/>
        </p:nvSpPr>
        <p:spPr bwMode="auto">
          <a:xfrm>
            <a:off x="4643438" y="2881729"/>
            <a:ext cx="4286248" cy="1477253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Мы хотим, чтобы </a:t>
            </a:r>
          </a:p>
          <a:p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≈</a:t>
            </a:r>
            <a:r>
              <a:rPr lang="ru-RU" dirty="0" smtClean="0">
                <a:latin typeface="Comic Sans MS" pitchFamily="66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[1, 0, 0, 0]</a:t>
            </a:r>
            <a:r>
              <a:rPr lang="en-US" baseline="30000" dirty="0" smtClean="0">
                <a:latin typeface="Comic Sans MS" pitchFamily="66" charset="0"/>
              </a:rPr>
              <a:t>T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ru-RU" dirty="0" smtClean="0">
                <a:latin typeface="Comic Sans MS" pitchFamily="66" charset="0"/>
              </a:rPr>
              <a:t>для пешеходов, 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≈</a:t>
            </a:r>
            <a:r>
              <a:rPr lang="ru-RU" dirty="0" smtClean="0">
                <a:latin typeface="Comic Sans MS" pitchFamily="66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[0, 1, 0, 0]</a:t>
            </a:r>
            <a:r>
              <a:rPr lang="en-US" baseline="30000" dirty="0" smtClean="0">
                <a:latin typeface="Comic Sans MS" pitchFamily="66" charset="0"/>
              </a:rPr>
              <a:t>T</a:t>
            </a:r>
            <a:r>
              <a:rPr lang="ru-RU" dirty="0" smtClean="0">
                <a:latin typeface="Comic Sans MS" pitchFamily="66" charset="0"/>
              </a:rPr>
              <a:t> для автомобилей, 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≈</a:t>
            </a:r>
            <a:r>
              <a:rPr lang="ru-RU" dirty="0" smtClean="0">
                <a:latin typeface="Comic Sans MS" pitchFamily="66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[0, </a:t>
            </a:r>
            <a:r>
              <a:rPr lang="ru-RU" dirty="0" smtClean="0">
                <a:latin typeface="Comic Sans MS" pitchFamily="66" charset="0"/>
              </a:rPr>
              <a:t>0</a:t>
            </a:r>
            <a:r>
              <a:rPr lang="en-US" dirty="0" smtClean="0">
                <a:latin typeface="Comic Sans MS" pitchFamily="66" charset="0"/>
              </a:rPr>
              <a:t>, </a:t>
            </a:r>
            <a:r>
              <a:rPr lang="ru-RU" dirty="0" smtClean="0">
                <a:latin typeface="Comic Sans MS" pitchFamily="66" charset="0"/>
              </a:rPr>
              <a:t>1</a:t>
            </a:r>
            <a:r>
              <a:rPr lang="en-US" dirty="0" smtClean="0">
                <a:latin typeface="Comic Sans MS" pitchFamily="66" charset="0"/>
              </a:rPr>
              <a:t>, 0]</a:t>
            </a:r>
            <a:r>
              <a:rPr lang="en-US" baseline="30000" dirty="0" smtClean="0">
                <a:latin typeface="Comic Sans MS" pitchFamily="66" charset="0"/>
              </a:rPr>
              <a:t>T</a:t>
            </a:r>
            <a:r>
              <a:rPr lang="ru-RU" dirty="0" smtClean="0">
                <a:latin typeface="Comic Sans MS" pitchFamily="66" charset="0"/>
              </a:rPr>
              <a:t> для мотоциклов, </a:t>
            </a:r>
          </a:p>
          <a:p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h</a:t>
            </a:r>
            <a:r>
              <a:rPr lang="en-US" baseline="-25000" dirty="0" smtClean="0">
                <a:latin typeface="Comic Sans MS" pitchFamily="66" charset="0"/>
                <a:cs typeface="Times New Roman" pitchFamily="18" charset="0"/>
              </a:rPr>
              <a:t>Q</a:t>
            </a:r>
            <a:r>
              <a:rPr lang="en-US" dirty="0" smtClean="0">
                <a:latin typeface="Comic Sans MS" pitchFamily="66" charset="0"/>
                <a:cs typeface="Times New Roman" pitchFamily="18" charset="0"/>
              </a:rPr>
              <a:t>(x)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≈</a:t>
            </a:r>
            <a:r>
              <a:rPr lang="ru-RU" dirty="0" smtClean="0">
                <a:latin typeface="Comic Sans MS" pitchFamily="66" charset="0"/>
              </a:rPr>
              <a:t> </a:t>
            </a:r>
            <a:r>
              <a:rPr lang="en-US" dirty="0" smtClean="0">
                <a:latin typeface="Comic Sans MS" pitchFamily="66" charset="0"/>
              </a:rPr>
              <a:t>[0, </a:t>
            </a:r>
            <a:r>
              <a:rPr lang="ru-RU" dirty="0" smtClean="0">
                <a:latin typeface="Comic Sans MS" pitchFamily="66" charset="0"/>
              </a:rPr>
              <a:t>0</a:t>
            </a:r>
            <a:r>
              <a:rPr lang="en-US" dirty="0" smtClean="0">
                <a:latin typeface="Comic Sans MS" pitchFamily="66" charset="0"/>
              </a:rPr>
              <a:t>, 0, </a:t>
            </a:r>
            <a:r>
              <a:rPr lang="ru-RU" dirty="0" smtClean="0">
                <a:latin typeface="Comic Sans MS" pitchFamily="66" charset="0"/>
              </a:rPr>
              <a:t>1</a:t>
            </a:r>
            <a:r>
              <a:rPr lang="en-US" dirty="0" smtClean="0">
                <a:latin typeface="Comic Sans MS" pitchFamily="66" charset="0"/>
              </a:rPr>
              <a:t>]</a:t>
            </a:r>
            <a:r>
              <a:rPr lang="en-US" baseline="30000" dirty="0" smtClean="0">
                <a:latin typeface="Comic Sans MS" pitchFamily="66" charset="0"/>
              </a:rPr>
              <a:t>T</a:t>
            </a:r>
            <a:r>
              <a:rPr lang="ru-RU" dirty="0" smtClean="0">
                <a:latin typeface="Comic Sans MS" pitchFamily="66" charset="0"/>
              </a:rPr>
              <a:t> для грузовиков   </a:t>
            </a:r>
            <a:r>
              <a:rPr lang="en-US" dirty="0" smtClean="0">
                <a:latin typeface="Comic Sans MS" pitchFamily="66" charset="0"/>
              </a:rPr>
              <a:t> </a:t>
            </a:r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  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-32" y="4572008"/>
            <a:ext cx="9144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Тренировочное множество: (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x</a:t>
            </a:r>
            <a:r>
              <a:rPr lang="en-US" sz="2200" baseline="30000" dirty="0" smtClean="0">
                <a:solidFill>
                  <a:srgbClr val="333399"/>
                </a:solidFill>
                <a:latin typeface="Comic Sans MS" pitchFamily="66" charset="0"/>
              </a:rPr>
              <a:t>(1)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, y</a:t>
            </a:r>
            <a:r>
              <a:rPr lang="en-US" sz="2200" baseline="30000" dirty="0" smtClean="0">
                <a:solidFill>
                  <a:srgbClr val="333399"/>
                </a:solidFill>
                <a:latin typeface="Comic Sans MS" pitchFamily="66" charset="0"/>
              </a:rPr>
              <a:t>(1)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, 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x</a:t>
            </a:r>
            <a:r>
              <a:rPr lang="en-US" sz="2200" baseline="30000" dirty="0" smtClean="0">
                <a:solidFill>
                  <a:srgbClr val="333399"/>
                </a:solidFill>
                <a:latin typeface="Comic Sans MS" pitchFamily="66" charset="0"/>
              </a:rPr>
              <a:t>(2)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, y</a:t>
            </a:r>
            <a:r>
              <a:rPr lang="en-US" sz="2200" baseline="30000" dirty="0" smtClean="0">
                <a:solidFill>
                  <a:srgbClr val="333399"/>
                </a:solidFill>
                <a:latin typeface="Comic Sans MS" pitchFamily="66" charset="0"/>
              </a:rPr>
              <a:t>(2)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, …, 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x</a:t>
            </a:r>
            <a:r>
              <a:rPr lang="en-US" sz="2200" baseline="30000" dirty="0" smtClean="0">
                <a:solidFill>
                  <a:srgbClr val="333399"/>
                </a:solidFill>
                <a:latin typeface="Comic Sans MS" pitchFamily="66" charset="0"/>
              </a:rPr>
              <a:t>(m)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, y</a:t>
            </a:r>
            <a:r>
              <a:rPr lang="en-US" sz="2200" baseline="30000" dirty="0" smtClean="0">
                <a:solidFill>
                  <a:srgbClr val="333399"/>
                </a:solidFill>
                <a:latin typeface="Comic Sans MS" pitchFamily="66" charset="0"/>
              </a:rPr>
              <a:t>(m)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, 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где 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y</a:t>
            </a:r>
            <a:r>
              <a:rPr lang="en-US" sz="2200" baseline="30000" dirty="0" smtClean="0">
                <a:solidFill>
                  <a:srgbClr val="333399"/>
                </a:solidFill>
                <a:latin typeface="Comic Sans MS" pitchFamily="66" charset="0"/>
              </a:rPr>
              <a:t>(i) 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= [1, 0, 0, 0]</a:t>
            </a:r>
            <a:r>
              <a:rPr lang="en-US" sz="2200" baseline="30000" dirty="0" smtClean="0">
                <a:solidFill>
                  <a:srgbClr val="333399"/>
                </a:solidFill>
                <a:latin typeface="Comic Sans MS" pitchFamily="66" charset="0"/>
              </a:rPr>
              <a:t>T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 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</a:rPr>
              <a:t>для пешеходов, 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y</a:t>
            </a:r>
            <a:r>
              <a:rPr lang="en-US" sz="2200" baseline="30000" dirty="0" smtClean="0">
                <a:solidFill>
                  <a:srgbClr val="333399"/>
                </a:solidFill>
                <a:latin typeface="Comic Sans MS" pitchFamily="66" charset="0"/>
              </a:rPr>
              <a:t>(i) 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= [0, 1, 0, 0]</a:t>
            </a:r>
            <a:r>
              <a:rPr lang="en-US" sz="2200" baseline="30000" dirty="0" smtClean="0">
                <a:solidFill>
                  <a:srgbClr val="333399"/>
                </a:solidFill>
                <a:latin typeface="Comic Sans MS" pitchFamily="66" charset="0"/>
              </a:rPr>
              <a:t>T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</a:rPr>
              <a:t> для автомобилей, 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y</a:t>
            </a:r>
            <a:r>
              <a:rPr lang="en-US" sz="2200" baseline="30000" dirty="0" smtClean="0">
                <a:solidFill>
                  <a:srgbClr val="333399"/>
                </a:solidFill>
                <a:latin typeface="Comic Sans MS" pitchFamily="66" charset="0"/>
              </a:rPr>
              <a:t>(i) 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= [0, 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</a:rPr>
              <a:t>0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, 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</a:rPr>
              <a:t>1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, 0]</a:t>
            </a:r>
            <a:r>
              <a:rPr lang="en-US" sz="2200" baseline="30000" dirty="0" smtClean="0">
                <a:solidFill>
                  <a:srgbClr val="333399"/>
                </a:solidFill>
                <a:latin typeface="Comic Sans MS" pitchFamily="66" charset="0"/>
              </a:rPr>
              <a:t>T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</a:rPr>
              <a:t> для мотоциклов, 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y</a:t>
            </a:r>
            <a:r>
              <a:rPr lang="en-US" sz="2200" baseline="30000" dirty="0" smtClean="0">
                <a:solidFill>
                  <a:srgbClr val="333399"/>
                </a:solidFill>
                <a:latin typeface="Comic Sans MS" pitchFamily="66" charset="0"/>
              </a:rPr>
              <a:t>(i) 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= [0, 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</a:rPr>
              <a:t>0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, 0, 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</a:rPr>
              <a:t>1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]</a:t>
            </a:r>
            <a:r>
              <a:rPr lang="en-US" sz="2200" baseline="30000" dirty="0" smtClean="0">
                <a:solidFill>
                  <a:srgbClr val="333399"/>
                </a:solidFill>
                <a:latin typeface="Comic Sans MS" pitchFamily="66" charset="0"/>
              </a:rPr>
              <a:t>T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</a:rPr>
              <a:t> для грузовиков</a:t>
            </a:r>
            <a:endParaRPr lang="en-US" sz="2200" dirty="0" smtClean="0">
              <a:solidFill>
                <a:srgbClr val="333399"/>
              </a:solidFill>
              <a:latin typeface="Comic Sans MS" pitchFamily="66" charset="0"/>
            </a:endParaRPr>
          </a:p>
        </p:txBody>
      </p:sp>
      <p:sp>
        <p:nvSpPr>
          <p:cNvPr id="94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44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96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" name="TextBox 96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28670"/>
            <a:ext cx="9144000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Немного  рекламы!</a:t>
            </a:r>
          </a:p>
          <a:p>
            <a:pPr algn="ctr"/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Online 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курс Торонтского университета «Нейронные сети в машинном обучении»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</a:rPr>
              <a:t> </a:t>
            </a:r>
            <a:r>
              <a:rPr lang="en-US" sz="2500" dirty="0" smtClean="0">
                <a:solidFill>
                  <a:srgbClr val="262673"/>
                </a:solidFill>
                <a:latin typeface="Comic Sans MS" pitchFamily="66" charset="0"/>
              </a:rPr>
              <a:t>https://www.coursera.org/learn/neural-networks</a:t>
            </a:r>
            <a:endParaRPr lang="ru-RU" sz="25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" name="Picture 2" descr="C:\Users\M51Va T8600\Desktop\small-icon.hover (1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14546" y="3357562"/>
            <a:ext cx="4672000" cy="26280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45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2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86116" y="2313806"/>
            <a:ext cx="2505600" cy="375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8" name="Rectangle 2"/>
          <p:cNvSpPr>
            <a:spLocks noGrp="1" noChangeArrowheads="1"/>
          </p:cNvSpPr>
          <p:nvPr>
            <p:ph type="title"/>
          </p:nvPr>
        </p:nvSpPr>
        <p:spPr>
          <a:xfrm>
            <a:off x="571472" y="857232"/>
            <a:ext cx="7959752" cy="714380"/>
          </a:xfrm>
          <a:effectLst>
            <a:outerShdw dist="17961" dir="8100000" algn="ctr" rotWithShape="0">
              <a:schemeClr val="bg2"/>
            </a:outerShdw>
          </a:effectLst>
        </p:spPr>
        <p:txBody>
          <a:bodyPr>
            <a:normAutofit/>
          </a:bodyPr>
          <a:lstStyle/>
          <a:p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Полезная ссылка</a:t>
            </a:r>
            <a:endParaRPr lang="en-US" sz="36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150017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</a:rPr>
              <a:t>Розенблатт Ф. Принципы нейродинамики. Перцептроны и теория механизмов мозга МИР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,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</a:rPr>
              <a:t>1965</a:t>
            </a:r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12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46</a:t>
            </a:r>
            <a:endParaRPr lang="ru-RU" sz="3000" b="1" dirty="0" smtClean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4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47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38" y="1006602"/>
            <a:ext cx="9001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Благодарности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171448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6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В лекции использовались материалы курса:</a:t>
            </a:r>
            <a:endParaRPr lang="ru-RU" sz="23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812800" indent="-279400">
              <a:buFont typeface="Wingdings" pitchFamily="2" charset="2"/>
              <a:buChar char="ü"/>
            </a:pP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Andrew Ng. Machine Learning 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online class)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, 201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2. Stanford University, 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www.coursera.org/course/ml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</a:rPr>
              <a:t> </a:t>
            </a:r>
            <a:endParaRPr lang="en-US" sz="23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16" name="Прямоугольник 6"/>
          <p:cNvSpPr>
            <a:spLocks noChangeArrowheads="1"/>
          </p:cNvSpPr>
          <p:nvPr/>
        </p:nvSpPr>
        <p:spPr bwMode="auto">
          <a:xfrm>
            <a:off x="142876" y="5805090"/>
            <a:ext cx="88582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2" algn="r"/>
            <a:r>
              <a:rPr lang="ru-RU" sz="16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Куррикулум витте Эндрю здесь: </a:t>
            </a:r>
            <a:r>
              <a:rPr lang="en-US" sz="16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http://ai.stanford.edu/~ang/</a:t>
            </a:r>
            <a:endParaRPr lang="en-US" sz="1600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95234" name="Picture 2" descr="D:\Материалы по предметам\Компьютерное зрение\2012-2013 (осень)\Lecture 10\img_162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1736" y="3047997"/>
            <a:ext cx="4000528" cy="2667019"/>
          </a:xfrm>
          <a:prstGeom prst="rect">
            <a:avLst/>
          </a:prstGeom>
          <a:noFill/>
        </p:spPr>
      </p:pic>
      <p:pic>
        <p:nvPicPr>
          <p:cNvPr id="15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1124744"/>
            <a:ext cx="90011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Что это?</a:t>
            </a:r>
            <a:endParaRPr lang="ru-RU" sz="5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/>
            <a:endParaRPr lang="ru-RU" sz="2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" name="Прямоугольник 4"/>
          <p:cNvSpPr>
            <a:spLocks noChangeArrowheads="1"/>
          </p:cNvSpPr>
          <p:nvPr/>
        </p:nvSpPr>
        <p:spPr bwMode="auto">
          <a:xfrm>
            <a:off x="8501063" y="6232548"/>
            <a:ext cx="4187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5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99592" y="2243023"/>
            <a:ext cx="3279780" cy="161802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3492352" y="3851622"/>
            <a:ext cx="4533900" cy="202565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99592" y="1948770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</a:rPr>
              <a:t>Мы видим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: </a:t>
            </a:r>
            <a:endParaRPr lang="en-US" sz="2400" dirty="0">
              <a:solidFill>
                <a:srgbClr val="333399"/>
              </a:solidFill>
              <a:latin typeface="Comic Sans MS" pitchFamily="66" charset="0"/>
            </a:endParaRPr>
          </a:p>
        </p:txBody>
      </p:sp>
      <p:pic>
        <p:nvPicPr>
          <p:cNvPr id="16" name="Picture 14" descr="StanleyTinyS_Numbers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5708" y="4231752"/>
            <a:ext cx="4165534" cy="1521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2700917" y="2917452"/>
            <a:ext cx="109537" cy="112713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grpSp>
        <p:nvGrpSpPr>
          <p:cNvPr id="18" name="Group 21"/>
          <p:cNvGrpSpPr>
            <a:grpSpLocks/>
          </p:cNvGrpSpPr>
          <p:nvPr/>
        </p:nvGrpSpPr>
        <p:grpSpPr bwMode="auto">
          <a:xfrm>
            <a:off x="2692252" y="2905472"/>
            <a:ext cx="5324475" cy="2609850"/>
            <a:chOff x="2286" y="1392"/>
            <a:chExt cx="3354" cy="1644"/>
          </a:xfrm>
        </p:grpSpPr>
        <p:sp>
          <p:nvSpPr>
            <p:cNvPr id="19" name="Text Box 7"/>
            <p:cNvSpPr txBox="1">
              <a:spLocks noChangeArrowheads="1"/>
            </p:cNvSpPr>
            <p:nvPr/>
          </p:nvSpPr>
          <p:spPr bwMode="auto">
            <a:xfrm>
              <a:off x="2867" y="1982"/>
              <a:ext cx="1919" cy="233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dirty="0" smtClean="0">
                  <a:solidFill>
                    <a:srgbClr val="333399"/>
                  </a:solidFill>
                  <a:latin typeface="Comic Sans MS" pitchFamily="66" charset="0"/>
                </a:rPr>
                <a:t>Но компьютер видит это</a:t>
              </a:r>
              <a:r>
                <a:rPr lang="en-US" dirty="0" smtClean="0">
                  <a:solidFill>
                    <a:srgbClr val="333399"/>
                  </a:solidFill>
                  <a:latin typeface="Comic Sans MS" pitchFamily="66" charset="0"/>
                </a:rPr>
                <a:t>:</a:t>
              </a:r>
              <a:endParaRPr lang="en-US" dirty="0">
                <a:solidFill>
                  <a:srgbClr val="333399"/>
                </a:solidFill>
                <a:latin typeface="Comic Sans MS" pitchFamily="66" charset="0"/>
              </a:endParaRPr>
            </a:p>
          </p:txBody>
        </p:sp>
        <p:sp>
          <p:nvSpPr>
            <p:cNvPr id="20" name="Line 17"/>
            <p:cNvSpPr>
              <a:spLocks noChangeShapeType="1"/>
            </p:cNvSpPr>
            <p:nvPr/>
          </p:nvSpPr>
          <p:spPr bwMode="auto">
            <a:xfrm>
              <a:off x="2364" y="1398"/>
              <a:ext cx="3276" cy="576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333399"/>
                </a:solidFill>
              </a:endParaRPr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>
              <a:off x="2292" y="1392"/>
              <a:ext cx="498" cy="59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333399"/>
                </a:solidFill>
              </a:endParaRPr>
            </a:p>
          </p:txBody>
        </p:sp>
        <p:sp>
          <p:nvSpPr>
            <p:cNvPr id="23" name="Line 19"/>
            <p:cNvSpPr>
              <a:spLocks noChangeShapeType="1"/>
            </p:cNvSpPr>
            <p:nvPr/>
          </p:nvSpPr>
          <p:spPr bwMode="auto">
            <a:xfrm>
              <a:off x="2286" y="1470"/>
              <a:ext cx="498" cy="1566"/>
            </a:xfrm>
            <a:prstGeom prst="line">
              <a:avLst/>
            </a:prstGeom>
            <a:noFill/>
            <a:ln w="28575">
              <a:solidFill>
                <a:srgbClr val="FF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333399"/>
                </a:solidFill>
              </a:endParaRPr>
            </a:p>
          </p:txBody>
        </p:sp>
      </p:grpSp>
      <p:pic>
        <p:nvPicPr>
          <p:cNvPr id="25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TextBox 25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80728"/>
            <a:ext cx="900115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Компьютерное зрение: </a:t>
            </a:r>
          </a:p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детектирование автомобилей</a:t>
            </a:r>
            <a:endParaRPr lang="ru-RU" sz="3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" name="Прямоугольник 4"/>
          <p:cNvSpPr>
            <a:spLocks noChangeArrowheads="1"/>
          </p:cNvSpPr>
          <p:nvPr/>
        </p:nvSpPr>
        <p:spPr bwMode="auto">
          <a:xfrm>
            <a:off x="8501063" y="6232548"/>
            <a:ext cx="4187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6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1038" y="2372687"/>
            <a:ext cx="4151248" cy="2389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00194" y="2372688"/>
            <a:ext cx="4151248" cy="23893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n-ea"/>
              <a:cs typeface="Arial"/>
            </a:endParaRPr>
          </a:p>
        </p:txBody>
      </p:sp>
      <p:pic>
        <p:nvPicPr>
          <p:cNvPr id="26" name="Picture 18"/>
          <p:cNvPicPr>
            <a:picLocks noChangeAspect="1" noChangeArrowheads="1"/>
          </p:cNvPicPr>
          <p:nvPr/>
        </p:nvPicPr>
        <p:blipFill rotWithShape="1">
          <a:blip r:embed="rId3" cstate="print"/>
          <a:srcRect l="-930" r="930" b="11112"/>
          <a:stretch/>
        </p:blipFill>
        <p:spPr bwMode="auto">
          <a:xfrm>
            <a:off x="4978864" y="4950788"/>
            <a:ext cx="1465344" cy="976896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27" name="Text Box 19"/>
          <p:cNvSpPr txBox="1">
            <a:spLocks noChangeArrowheads="1"/>
          </p:cNvSpPr>
          <p:nvPr/>
        </p:nvSpPr>
        <p:spPr bwMode="auto">
          <a:xfrm>
            <a:off x="2699792" y="5046275"/>
            <a:ext cx="2167581" cy="769441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l">
              <a:spcBef>
                <a:spcPct val="0"/>
              </a:spcBef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</a:rPr>
              <a:t>Тестирование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:</a:t>
            </a:r>
            <a:endParaRPr lang="ru-RU" sz="2200" dirty="0" smtClean="0">
              <a:solidFill>
                <a:srgbClr val="333399"/>
              </a:solidFill>
              <a:latin typeface="Comic Sans MS" pitchFamily="66" charset="0"/>
            </a:endParaRPr>
          </a:p>
          <a:p>
            <a:pPr algn="l">
              <a:spcBef>
                <a:spcPct val="0"/>
              </a:spcBef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</a:rPr>
              <a:t>Что это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</a:rPr>
              <a:t>?  </a:t>
            </a:r>
            <a:endParaRPr lang="en-US" sz="2200" dirty="0">
              <a:solidFill>
                <a:srgbClr val="333399"/>
              </a:solidFill>
              <a:latin typeface="Comic Sans MS" pitchFamily="66" charset="0"/>
            </a:endParaRPr>
          </a:p>
        </p:txBody>
      </p:sp>
      <p:sp>
        <p:nvSpPr>
          <p:cNvPr id="28" name="Text Box 20"/>
          <p:cNvSpPr txBox="1">
            <a:spLocks noChangeArrowheads="1"/>
          </p:cNvSpPr>
          <p:nvPr/>
        </p:nvSpPr>
        <p:spPr bwMode="auto">
          <a:xfrm>
            <a:off x="5580112" y="4273658"/>
            <a:ext cx="2448272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2000" dirty="0" smtClean="0">
                <a:latin typeface="Comic Sans MS" pitchFamily="66" charset="0"/>
              </a:rPr>
              <a:t>Не автомобили</a:t>
            </a:r>
            <a:endParaRPr lang="en-US" sz="2000" dirty="0">
              <a:latin typeface="Comic Sans MS" pitchFamily="66" charset="0"/>
            </a:endParaRPr>
          </a:p>
        </p:txBody>
      </p:sp>
      <p:pic>
        <p:nvPicPr>
          <p:cNvPr id="29" name="Picture 6" descr="http://t2.gstatic.com/images?q=tbn:ANd9GcTL9hSacq02lg06-d1mjwiBX5E3yNKEBXdBdyL2OuTvLG_4Wq1i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050" b="2050"/>
          <a:stretch/>
        </p:blipFill>
        <p:spPr bwMode="auto">
          <a:xfrm>
            <a:off x="4947401" y="3506781"/>
            <a:ext cx="1067845" cy="71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0" descr="http://t3.gstatic.com/images?q=tbn:ANd9GcQX25hoEV1zFAkP4DNG6aoXHPHlQO8BI9liNNdsDSdRxtAhByLIcA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050" b="2050"/>
          <a:stretch/>
        </p:blipFill>
        <p:spPr bwMode="auto">
          <a:xfrm>
            <a:off x="7548429" y="3506781"/>
            <a:ext cx="1067845" cy="71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3" descr="C:\Users\ang\Desktop\treesAndGrerb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7445" b="7445"/>
          <a:stretch/>
        </p:blipFill>
        <p:spPr bwMode="auto">
          <a:xfrm>
            <a:off x="6249734" y="3506781"/>
            <a:ext cx="1067845" cy="71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4" descr="C:\Users\ang\Desktop\imgres.jpg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498" b="5498"/>
          <a:stretch/>
        </p:blipFill>
        <p:spPr bwMode="auto">
          <a:xfrm>
            <a:off x="6249734" y="2602079"/>
            <a:ext cx="1067845" cy="71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5" descr="C:\Users\ang\Desktop\imgres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1" r="91"/>
          <a:stretch/>
        </p:blipFill>
        <p:spPr bwMode="auto">
          <a:xfrm>
            <a:off x="7548429" y="2594178"/>
            <a:ext cx="1067845" cy="71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6"/>
          <p:cNvPicPr>
            <a:picLocks noChangeAspect="1" noChangeArrowheads="1"/>
          </p:cNvPicPr>
          <p:nvPr/>
        </p:nvPicPr>
        <p:blipFill rotWithShape="1">
          <a:blip r:embed="rId9" cstate="print"/>
          <a:srcRect t="5752" b="5752"/>
          <a:stretch/>
        </p:blipFill>
        <p:spPr bwMode="auto">
          <a:xfrm>
            <a:off x="4947401" y="2602079"/>
            <a:ext cx="1067845" cy="71189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35" name="Picture 2" descr="http://www.trustmymechanic.com/images/prius.jpg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984" r="8984"/>
          <a:stretch/>
        </p:blipFill>
        <p:spPr bwMode="auto">
          <a:xfrm>
            <a:off x="536281" y="2602869"/>
            <a:ext cx="1069848" cy="713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"/>
          <p:cNvPicPr>
            <a:picLocks noChangeAspect="1" noChangeArrowheads="1"/>
          </p:cNvPicPr>
          <p:nvPr/>
        </p:nvPicPr>
        <p:blipFill rotWithShape="1">
          <a:blip r:embed="rId11" cstate="print"/>
          <a:srcRect l="7833" t="25484" r="7833"/>
          <a:stretch/>
        </p:blipFill>
        <p:spPr bwMode="auto">
          <a:xfrm>
            <a:off x="1830507" y="2602869"/>
            <a:ext cx="1069848" cy="7132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37" name="Picture 6"/>
          <p:cNvPicPr>
            <a:picLocks noChangeAspect="1" noChangeArrowheads="1"/>
          </p:cNvPicPr>
          <p:nvPr/>
        </p:nvPicPr>
        <p:blipFill rotWithShape="1">
          <a:blip r:embed="rId12" cstate="print"/>
          <a:srcRect l="352" r="352"/>
          <a:stretch/>
        </p:blipFill>
        <p:spPr bwMode="auto">
          <a:xfrm>
            <a:off x="3121152" y="3504126"/>
            <a:ext cx="1069848" cy="7132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38" name="Picture 7"/>
          <p:cNvPicPr>
            <a:picLocks noChangeAspect="1" noChangeArrowheads="1"/>
          </p:cNvPicPr>
          <p:nvPr/>
        </p:nvPicPr>
        <p:blipFill rotWithShape="1">
          <a:blip r:embed="rId13" cstate="print"/>
          <a:srcRect l="1748" r="1748"/>
          <a:stretch/>
        </p:blipFill>
        <p:spPr bwMode="auto">
          <a:xfrm>
            <a:off x="1825752" y="3502988"/>
            <a:ext cx="1069848" cy="7132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39" name="Picture 8"/>
          <p:cNvPicPr>
            <a:picLocks noChangeAspect="1" noChangeArrowheads="1"/>
          </p:cNvPicPr>
          <p:nvPr/>
        </p:nvPicPr>
        <p:blipFill rotWithShape="1">
          <a:blip r:embed="rId14" cstate="print"/>
          <a:srcRect l="4106" t="18643" r="4106"/>
          <a:stretch/>
        </p:blipFill>
        <p:spPr bwMode="auto">
          <a:xfrm>
            <a:off x="3121152" y="2597724"/>
            <a:ext cx="1069848" cy="7132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pic>
        <p:nvPicPr>
          <p:cNvPr id="40" name="Picture 9"/>
          <p:cNvPicPr>
            <a:picLocks noChangeAspect="1" noChangeArrowheads="1"/>
          </p:cNvPicPr>
          <p:nvPr/>
        </p:nvPicPr>
        <p:blipFill rotWithShape="1">
          <a:blip r:embed="rId15" cstate="print"/>
          <a:srcRect l="7939" r="7939"/>
          <a:stretch/>
        </p:blipFill>
        <p:spPr bwMode="auto">
          <a:xfrm>
            <a:off x="536281" y="3502988"/>
            <a:ext cx="1069848" cy="713232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</p:pic>
      <p:sp>
        <p:nvSpPr>
          <p:cNvPr id="41" name="Text Box 20"/>
          <p:cNvSpPr txBox="1">
            <a:spLocks noChangeArrowheads="1"/>
          </p:cNvSpPr>
          <p:nvPr/>
        </p:nvSpPr>
        <p:spPr bwMode="auto">
          <a:xfrm>
            <a:off x="1475656" y="4276833"/>
            <a:ext cx="1761207" cy="40011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ru-RU" sz="2000" dirty="0" smtClean="0">
                <a:latin typeface="Comic Sans MS" pitchFamily="66" charset="0"/>
              </a:rPr>
              <a:t>Автомобили</a:t>
            </a:r>
            <a:endParaRPr lang="en-US" sz="2000" dirty="0">
              <a:latin typeface="Comic Sans MS" pitchFamily="66" charset="0"/>
            </a:endParaRPr>
          </a:p>
        </p:txBody>
      </p:sp>
      <p:pic>
        <p:nvPicPr>
          <p:cNvPr id="43" name="Picture 1" descr="Akvelon_logo2015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Box 4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22075"/>
            <a:ext cx="900115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Проблема нелинейной гипотезы в детектировании автомобилей</a:t>
            </a:r>
            <a:endParaRPr lang="ru-RU" sz="3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" name="Прямоугольник 4"/>
          <p:cNvSpPr>
            <a:spLocks noChangeArrowheads="1"/>
          </p:cNvSpPr>
          <p:nvPr/>
        </p:nvSpPr>
        <p:spPr bwMode="auto">
          <a:xfrm>
            <a:off x="8501063" y="6232548"/>
            <a:ext cx="4187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7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42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86257" y="2364893"/>
            <a:ext cx="2857500" cy="14097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983995" y="2449536"/>
            <a:ext cx="1540333" cy="979464"/>
          </a:xfrm>
          <a:prstGeom prst="rect">
            <a:avLst/>
          </a:prstGeom>
          <a:solidFill>
            <a:srgbClr val="92D050"/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cs typeface="Arial"/>
              </a:rPr>
              <a:t>Алгоритм обучения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cs typeface="Arial"/>
            </a:endParaRPr>
          </a:p>
        </p:txBody>
      </p:sp>
      <p:cxnSp>
        <p:nvCxnSpPr>
          <p:cNvPr id="44" name="Straight Arrow Connector 3"/>
          <p:cNvCxnSpPr/>
          <p:nvPr/>
        </p:nvCxnSpPr>
        <p:spPr>
          <a:xfrm flipH="1">
            <a:off x="4887389" y="2953271"/>
            <a:ext cx="952590" cy="0"/>
          </a:xfrm>
          <a:prstGeom prst="straightConnector1">
            <a:avLst/>
          </a:prstGeom>
          <a:noFill/>
          <a:ln w="28575" cap="flat" cmpd="sng" algn="ctr">
            <a:solidFill>
              <a:srgbClr val="3366CC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46" name="Multiply 19"/>
          <p:cNvSpPr>
            <a:spLocks noChangeAspect="1"/>
          </p:cNvSpPr>
          <p:nvPr/>
        </p:nvSpPr>
        <p:spPr>
          <a:xfrm>
            <a:off x="3084776" y="2755766"/>
            <a:ext cx="156462" cy="161374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7" name="Multiply 20"/>
          <p:cNvSpPr>
            <a:spLocks noChangeAspect="1"/>
          </p:cNvSpPr>
          <p:nvPr/>
        </p:nvSpPr>
        <p:spPr>
          <a:xfrm>
            <a:off x="4236329" y="3217114"/>
            <a:ext cx="156462" cy="161374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07635" y="5795972"/>
            <a:ext cx="1164165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ru-RU" dirty="0" smtClean="0"/>
              <a:t>Пиксель 1</a:t>
            </a:r>
            <a:endParaRPr lang="en-US" baseline="-25000" dirty="0"/>
          </a:p>
        </p:txBody>
      </p:sp>
      <p:cxnSp>
        <p:nvCxnSpPr>
          <p:cNvPr id="50" name="Straight Arrow Connector 50"/>
          <p:cNvCxnSpPr/>
          <p:nvPr/>
        </p:nvCxnSpPr>
        <p:spPr>
          <a:xfrm flipV="1">
            <a:off x="695857" y="3780307"/>
            <a:ext cx="0" cy="21246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1"/>
          <p:cNvCxnSpPr/>
          <p:nvPr/>
        </p:nvCxnSpPr>
        <p:spPr>
          <a:xfrm>
            <a:off x="587075" y="5751822"/>
            <a:ext cx="3173431" cy="0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16200000">
            <a:off x="-145896" y="4618505"/>
            <a:ext cx="1164165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ru-RU" dirty="0" smtClean="0"/>
              <a:t>Пиксель 2</a:t>
            </a:r>
            <a:endParaRPr lang="en-US" baseline="-25000" dirty="0"/>
          </a:p>
        </p:txBody>
      </p:sp>
      <p:grpSp>
        <p:nvGrpSpPr>
          <p:cNvPr id="53" name="Group 6"/>
          <p:cNvGrpSpPr/>
          <p:nvPr/>
        </p:nvGrpSpPr>
        <p:grpSpPr>
          <a:xfrm>
            <a:off x="1926290" y="3717032"/>
            <a:ext cx="726989" cy="603417"/>
            <a:chOff x="2354146" y="2231940"/>
            <a:chExt cx="726989" cy="603417"/>
          </a:xfrm>
        </p:grpSpPr>
        <p:pic>
          <p:nvPicPr>
            <p:cNvPr id="54" name="Picture 3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354146" y="2231940"/>
              <a:ext cx="726989" cy="358648"/>
            </a:xfrm>
            <a:prstGeom prst="rect">
              <a:avLst/>
            </a:prstGeom>
          </p:spPr>
        </p:pic>
        <p:sp>
          <p:nvSpPr>
            <p:cNvPr id="55" name="Plus 116"/>
            <p:cNvSpPr>
              <a:spLocks/>
            </p:cNvSpPr>
            <p:nvPr/>
          </p:nvSpPr>
          <p:spPr>
            <a:xfrm>
              <a:off x="2456640" y="2583357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</p:grpSp>
      <p:grpSp>
        <p:nvGrpSpPr>
          <p:cNvPr id="56" name="Group 50"/>
          <p:cNvGrpSpPr/>
          <p:nvPr/>
        </p:nvGrpSpPr>
        <p:grpSpPr>
          <a:xfrm>
            <a:off x="3793159" y="4442144"/>
            <a:ext cx="2074985" cy="643040"/>
            <a:chOff x="2832540" y="2876490"/>
            <a:chExt cx="2401162" cy="716090"/>
          </a:xfrm>
        </p:grpSpPr>
        <p:sp>
          <p:nvSpPr>
            <p:cNvPr id="57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mic Sans MS" pitchFamily="66" charset="0"/>
                <a:ea typeface="맑은 고딕"/>
              </a:endParaRPr>
            </a:p>
          </p:txBody>
        </p:sp>
        <p:sp>
          <p:nvSpPr>
            <p:cNvPr id="58" name="Text Box 572"/>
            <p:cNvSpPr txBox="1">
              <a:spLocks noChangeArrowheads="1"/>
            </p:cNvSpPr>
            <p:nvPr/>
          </p:nvSpPr>
          <p:spPr bwMode="auto">
            <a:xfrm>
              <a:off x="3061142" y="2876490"/>
              <a:ext cx="1797853" cy="41128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kern="0" dirty="0" smtClean="0">
                  <a:latin typeface="Comic Sans MS" pitchFamily="66" charset="0"/>
                </a:rPr>
                <a:t>Автомобиль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itchFamily="66" charset="0"/>
              </a:endParaRPr>
            </a:p>
          </p:txBody>
        </p:sp>
        <p:sp>
          <p:nvSpPr>
            <p:cNvPr id="59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  <p:sp>
          <p:nvSpPr>
            <p:cNvPr id="60" name="Text Box 572"/>
            <p:cNvSpPr txBox="1">
              <a:spLocks noChangeArrowheads="1"/>
            </p:cNvSpPr>
            <p:nvPr/>
          </p:nvSpPr>
          <p:spPr bwMode="auto">
            <a:xfrm>
              <a:off x="3061142" y="3181292"/>
              <a:ext cx="2172560" cy="41128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kern="0" dirty="0" smtClean="0">
                  <a:latin typeface="Comic Sans MS" pitchFamily="66" charset="0"/>
                </a:rPr>
                <a:t>Не автомобиль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grpSp>
        <p:nvGrpSpPr>
          <p:cNvPr id="61" name="Group 7"/>
          <p:cNvGrpSpPr/>
          <p:nvPr/>
        </p:nvGrpSpPr>
        <p:grpSpPr>
          <a:xfrm>
            <a:off x="2259260" y="4648154"/>
            <a:ext cx="1032968" cy="447982"/>
            <a:chOff x="2687116" y="3163062"/>
            <a:chExt cx="1032968" cy="447982"/>
          </a:xfrm>
        </p:grpSpPr>
        <p:sp>
          <p:nvSpPr>
            <p:cNvPr id="62" name="Plus 112"/>
            <p:cNvSpPr>
              <a:spLocks/>
            </p:cNvSpPr>
            <p:nvPr/>
          </p:nvSpPr>
          <p:spPr>
            <a:xfrm>
              <a:off x="2687116" y="3262884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맑은 고딕"/>
                <a:cs typeface="+mn-cs"/>
              </a:endParaRPr>
            </a:p>
          </p:txBody>
        </p:sp>
        <p:pic>
          <p:nvPicPr>
            <p:cNvPr id="63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048000" y="3163062"/>
              <a:ext cx="672084" cy="447982"/>
            </a:xfrm>
            <a:prstGeom prst="rect">
              <a:avLst/>
            </a:prstGeom>
          </p:spPr>
        </p:pic>
      </p:grpSp>
      <p:grpSp>
        <p:nvGrpSpPr>
          <p:cNvPr id="64" name="Group 9"/>
          <p:cNvGrpSpPr/>
          <p:nvPr/>
        </p:nvGrpSpPr>
        <p:grpSpPr>
          <a:xfrm>
            <a:off x="1477871" y="5199842"/>
            <a:ext cx="932657" cy="438062"/>
            <a:chOff x="1905727" y="3714750"/>
            <a:chExt cx="932657" cy="438062"/>
          </a:xfrm>
        </p:grpSpPr>
        <p:sp>
          <p:nvSpPr>
            <p:cNvPr id="65" name="Minus 122"/>
            <p:cNvSpPr/>
            <p:nvPr/>
          </p:nvSpPr>
          <p:spPr>
            <a:xfrm>
              <a:off x="1905727" y="381916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6" name="Picture 3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10268"/>
            <a:stretch/>
          </p:blipFill>
          <p:spPr>
            <a:xfrm>
              <a:off x="2187466" y="3714750"/>
              <a:ext cx="650918" cy="438062"/>
            </a:xfrm>
            <a:prstGeom prst="rect">
              <a:avLst/>
            </a:prstGeom>
          </p:spPr>
        </p:pic>
      </p:grpSp>
      <p:grpSp>
        <p:nvGrpSpPr>
          <p:cNvPr id="67" name="Group 8"/>
          <p:cNvGrpSpPr/>
          <p:nvPr/>
        </p:nvGrpSpPr>
        <p:grpSpPr>
          <a:xfrm>
            <a:off x="885654" y="4590242"/>
            <a:ext cx="919717" cy="447948"/>
            <a:chOff x="1313510" y="3105150"/>
            <a:chExt cx="919717" cy="447948"/>
          </a:xfrm>
        </p:grpSpPr>
        <p:sp>
          <p:nvSpPr>
            <p:cNvPr id="68" name="Minus 119"/>
            <p:cNvSpPr/>
            <p:nvPr/>
          </p:nvSpPr>
          <p:spPr>
            <a:xfrm>
              <a:off x="1313510" y="3274584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69" name="Picture 3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1564070" y="3105150"/>
              <a:ext cx="669157" cy="447948"/>
            </a:xfrm>
            <a:prstGeom prst="rect">
              <a:avLst/>
            </a:prstGeom>
          </p:spPr>
        </p:pic>
      </p:grpSp>
      <p:sp>
        <p:nvSpPr>
          <p:cNvPr id="70" name="TextBox 69"/>
          <p:cNvSpPr txBox="1"/>
          <p:nvPr/>
        </p:nvSpPr>
        <p:spPr>
          <a:xfrm>
            <a:off x="4537893" y="3573016"/>
            <a:ext cx="1374094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latin typeface="Comic Sans MS" pitchFamily="66" charset="0"/>
              </a:rPr>
              <a:t>Пиксель 2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519499" y="2204864"/>
            <a:ext cx="1337226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latin typeface="Comic Sans MS" pitchFamily="66" charset="0"/>
              </a:rPr>
              <a:t>Пиксель 1</a:t>
            </a:r>
            <a:endParaRPr lang="en-US" baseline="-25000" dirty="0">
              <a:latin typeface="Comic Sans MS" pitchFamily="66" charset="0"/>
            </a:endParaRPr>
          </a:p>
        </p:txBody>
      </p:sp>
      <p:cxnSp>
        <p:nvCxnSpPr>
          <p:cNvPr id="73" name="Прямая со стрелкой 72"/>
          <p:cNvCxnSpPr>
            <a:stCxn id="70" idx="0"/>
            <a:endCxn id="47" idx="2"/>
          </p:cNvCxnSpPr>
          <p:nvPr/>
        </p:nvCxnSpPr>
        <p:spPr>
          <a:xfrm flipH="1" flipV="1">
            <a:off x="4355213" y="3339730"/>
            <a:ext cx="869727" cy="233286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 стрелкой 79"/>
          <p:cNvCxnSpPr>
            <a:stCxn id="71" idx="2"/>
            <a:endCxn id="46" idx="0"/>
          </p:cNvCxnSpPr>
          <p:nvPr/>
        </p:nvCxnSpPr>
        <p:spPr>
          <a:xfrm>
            <a:off x="2188112" y="2574196"/>
            <a:ext cx="934242" cy="22032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1" descr="Akvelon_logo201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" name="TextBox 44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22075"/>
            <a:ext cx="900115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Проблема нелинейной гипотезы в детектировании автомобилей</a:t>
            </a:r>
            <a:endParaRPr lang="ru-RU" sz="3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" name="Прямоугольник 4"/>
          <p:cNvSpPr>
            <a:spLocks noChangeArrowheads="1"/>
          </p:cNvSpPr>
          <p:nvPr/>
        </p:nvSpPr>
        <p:spPr bwMode="auto">
          <a:xfrm>
            <a:off x="8501063" y="6232548"/>
            <a:ext cx="4187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8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42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86257" y="2364893"/>
            <a:ext cx="2857500" cy="14097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983995" y="2449536"/>
            <a:ext cx="1540333" cy="979464"/>
          </a:xfrm>
          <a:prstGeom prst="rect">
            <a:avLst/>
          </a:prstGeom>
          <a:solidFill>
            <a:srgbClr val="92D050"/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cs typeface="Arial"/>
              </a:rPr>
              <a:t>Алгоритм обучения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cs typeface="Arial"/>
            </a:endParaRPr>
          </a:p>
        </p:txBody>
      </p:sp>
      <p:cxnSp>
        <p:nvCxnSpPr>
          <p:cNvPr id="44" name="Straight Arrow Connector 3"/>
          <p:cNvCxnSpPr/>
          <p:nvPr/>
        </p:nvCxnSpPr>
        <p:spPr>
          <a:xfrm flipH="1">
            <a:off x="4887389" y="2953271"/>
            <a:ext cx="952590" cy="0"/>
          </a:xfrm>
          <a:prstGeom prst="straightConnector1">
            <a:avLst/>
          </a:prstGeom>
          <a:noFill/>
          <a:ln w="28575" cap="flat" cmpd="sng" algn="ctr">
            <a:solidFill>
              <a:srgbClr val="3366CC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46" name="Multiply 19"/>
          <p:cNvSpPr>
            <a:spLocks noChangeAspect="1"/>
          </p:cNvSpPr>
          <p:nvPr/>
        </p:nvSpPr>
        <p:spPr>
          <a:xfrm>
            <a:off x="3084776" y="2755766"/>
            <a:ext cx="156462" cy="161374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7" name="Multiply 20"/>
          <p:cNvSpPr>
            <a:spLocks noChangeAspect="1"/>
          </p:cNvSpPr>
          <p:nvPr/>
        </p:nvSpPr>
        <p:spPr>
          <a:xfrm>
            <a:off x="4236329" y="3217114"/>
            <a:ext cx="156462" cy="161374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07635" y="5795972"/>
            <a:ext cx="1164165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ru-RU" dirty="0" smtClean="0"/>
              <a:t>Пиксель 1</a:t>
            </a:r>
            <a:endParaRPr lang="en-US" baseline="-25000" dirty="0"/>
          </a:p>
        </p:txBody>
      </p:sp>
      <p:cxnSp>
        <p:nvCxnSpPr>
          <p:cNvPr id="50" name="Straight Arrow Connector 50"/>
          <p:cNvCxnSpPr/>
          <p:nvPr/>
        </p:nvCxnSpPr>
        <p:spPr>
          <a:xfrm flipV="1">
            <a:off x="695857" y="3780307"/>
            <a:ext cx="0" cy="21246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1"/>
          <p:cNvCxnSpPr/>
          <p:nvPr/>
        </p:nvCxnSpPr>
        <p:spPr>
          <a:xfrm>
            <a:off x="587075" y="5751822"/>
            <a:ext cx="3173431" cy="0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16200000">
            <a:off x="-145896" y="4618505"/>
            <a:ext cx="1164165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ru-RU" dirty="0" smtClean="0"/>
              <a:t>Пиксель 2</a:t>
            </a:r>
            <a:endParaRPr lang="en-US" baseline="-25000" dirty="0"/>
          </a:p>
        </p:txBody>
      </p:sp>
      <p:sp>
        <p:nvSpPr>
          <p:cNvPr id="55" name="Plus 116"/>
          <p:cNvSpPr>
            <a:spLocks/>
          </p:cNvSpPr>
          <p:nvPr/>
        </p:nvSpPr>
        <p:spPr>
          <a:xfrm>
            <a:off x="2028784" y="4068449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grpSp>
        <p:nvGrpSpPr>
          <p:cNvPr id="3" name="Group 50"/>
          <p:cNvGrpSpPr/>
          <p:nvPr/>
        </p:nvGrpSpPr>
        <p:grpSpPr>
          <a:xfrm>
            <a:off x="3793159" y="4442144"/>
            <a:ext cx="2074985" cy="643040"/>
            <a:chOff x="2832540" y="2876490"/>
            <a:chExt cx="2401162" cy="716090"/>
          </a:xfrm>
        </p:grpSpPr>
        <p:sp>
          <p:nvSpPr>
            <p:cNvPr id="57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mic Sans MS" pitchFamily="66" charset="0"/>
                <a:ea typeface="맑은 고딕"/>
              </a:endParaRPr>
            </a:p>
          </p:txBody>
        </p:sp>
        <p:sp>
          <p:nvSpPr>
            <p:cNvPr id="58" name="Text Box 572"/>
            <p:cNvSpPr txBox="1">
              <a:spLocks noChangeArrowheads="1"/>
            </p:cNvSpPr>
            <p:nvPr/>
          </p:nvSpPr>
          <p:spPr bwMode="auto">
            <a:xfrm>
              <a:off x="3061142" y="2876490"/>
              <a:ext cx="1797853" cy="41128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kern="0" dirty="0" smtClean="0">
                  <a:latin typeface="Comic Sans MS" pitchFamily="66" charset="0"/>
                </a:rPr>
                <a:t>Автомобиль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itchFamily="66" charset="0"/>
              </a:endParaRPr>
            </a:p>
          </p:txBody>
        </p:sp>
        <p:sp>
          <p:nvSpPr>
            <p:cNvPr id="59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  <p:sp>
          <p:nvSpPr>
            <p:cNvPr id="60" name="Text Box 572"/>
            <p:cNvSpPr txBox="1">
              <a:spLocks noChangeArrowheads="1"/>
            </p:cNvSpPr>
            <p:nvPr/>
          </p:nvSpPr>
          <p:spPr bwMode="auto">
            <a:xfrm>
              <a:off x="3061142" y="3181292"/>
              <a:ext cx="2172560" cy="41128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kern="0" dirty="0" smtClean="0">
                  <a:latin typeface="Comic Sans MS" pitchFamily="66" charset="0"/>
                </a:rPr>
                <a:t>Не автомобиль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sp>
        <p:nvSpPr>
          <p:cNvPr id="62" name="Plus 112"/>
          <p:cNvSpPr>
            <a:spLocks/>
          </p:cNvSpPr>
          <p:nvPr/>
        </p:nvSpPr>
        <p:spPr>
          <a:xfrm>
            <a:off x="2259260" y="4747976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5" name="Minus 122"/>
          <p:cNvSpPr/>
          <p:nvPr/>
        </p:nvSpPr>
        <p:spPr>
          <a:xfrm>
            <a:off x="1477871" y="530425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Minus 119"/>
          <p:cNvSpPr/>
          <p:nvPr/>
        </p:nvSpPr>
        <p:spPr>
          <a:xfrm>
            <a:off x="885654" y="4759676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537893" y="3573016"/>
            <a:ext cx="1374094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latin typeface="Comic Sans MS" pitchFamily="66" charset="0"/>
              </a:rPr>
              <a:t>Пиксель 2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519499" y="2204864"/>
            <a:ext cx="1337226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latin typeface="Comic Sans MS" pitchFamily="66" charset="0"/>
              </a:rPr>
              <a:t>Пиксель 1</a:t>
            </a:r>
            <a:endParaRPr lang="en-US" baseline="-25000" dirty="0">
              <a:latin typeface="Comic Sans MS" pitchFamily="66" charset="0"/>
            </a:endParaRPr>
          </a:p>
        </p:txBody>
      </p:sp>
      <p:cxnSp>
        <p:nvCxnSpPr>
          <p:cNvPr id="73" name="Прямая со стрелкой 72"/>
          <p:cNvCxnSpPr>
            <a:stCxn id="70" idx="0"/>
            <a:endCxn id="47" idx="2"/>
          </p:cNvCxnSpPr>
          <p:nvPr/>
        </p:nvCxnSpPr>
        <p:spPr>
          <a:xfrm flipH="1" flipV="1">
            <a:off x="4355213" y="3339730"/>
            <a:ext cx="869727" cy="233286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 стрелкой 79"/>
          <p:cNvCxnSpPr>
            <a:stCxn id="71" idx="2"/>
            <a:endCxn id="46" idx="0"/>
          </p:cNvCxnSpPr>
          <p:nvPr/>
        </p:nvCxnSpPr>
        <p:spPr>
          <a:xfrm>
            <a:off x="2188112" y="2574196"/>
            <a:ext cx="934242" cy="22032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Box 3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22075"/>
            <a:ext cx="900115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Проблема нелинейной гипотезы в детектировании автомобилей</a:t>
            </a:r>
            <a:endParaRPr lang="ru-RU" sz="3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" name="Прямоугольник 4"/>
          <p:cNvSpPr>
            <a:spLocks noChangeArrowheads="1"/>
          </p:cNvSpPr>
          <p:nvPr/>
        </p:nvSpPr>
        <p:spPr bwMode="auto">
          <a:xfrm>
            <a:off x="8501063" y="6232548"/>
            <a:ext cx="4187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9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42" name="Picture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86257" y="2364893"/>
            <a:ext cx="2857500" cy="14097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5983995" y="2449536"/>
            <a:ext cx="1540333" cy="979464"/>
          </a:xfrm>
          <a:prstGeom prst="rect">
            <a:avLst/>
          </a:prstGeom>
          <a:solidFill>
            <a:srgbClr val="92D050"/>
          </a:solidFill>
          <a:ln w="3175" cap="flat" cmpd="sng" algn="ctr">
            <a:noFill/>
            <a:prstDash val="soli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rtlCol="0" anchor="ctr" anchorCtr="1"/>
          <a:lstStyle/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mic Sans MS" pitchFamily="66" charset="0"/>
                <a:cs typeface="Arial"/>
              </a:rPr>
              <a:t>Алгоритм обучения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mic Sans MS" pitchFamily="66" charset="0"/>
              <a:cs typeface="Arial"/>
            </a:endParaRPr>
          </a:p>
        </p:txBody>
      </p:sp>
      <p:cxnSp>
        <p:nvCxnSpPr>
          <p:cNvPr id="44" name="Straight Arrow Connector 3"/>
          <p:cNvCxnSpPr/>
          <p:nvPr/>
        </p:nvCxnSpPr>
        <p:spPr>
          <a:xfrm flipH="1">
            <a:off x="4887389" y="2953271"/>
            <a:ext cx="952590" cy="0"/>
          </a:xfrm>
          <a:prstGeom prst="straightConnector1">
            <a:avLst/>
          </a:prstGeom>
          <a:noFill/>
          <a:ln w="28575" cap="flat" cmpd="sng" algn="ctr">
            <a:solidFill>
              <a:srgbClr val="3366CC"/>
            </a:solidFill>
            <a:prstDash val="solid"/>
            <a:head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46" name="Multiply 19"/>
          <p:cNvSpPr>
            <a:spLocks noChangeAspect="1"/>
          </p:cNvSpPr>
          <p:nvPr/>
        </p:nvSpPr>
        <p:spPr>
          <a:xfrm>
            <a:off x="3084776" y="2755766"/>
            <a:ext cx="156462" cy="161374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7" name="Multiply 20"/>
          <p:cNvSpPr>
            <a:spLocks noChangeAspect="1"/>
          </p:cNvSpPr>
          <p:nvPr/>
        </p:nvSpPr>
        <p:spPr>
          <a:xfrm>
            <a:off x="4236329" y="3217114"/>
            <a:ext cx="156462" cy="161374"/>
          </a:xfrm>
          <a:prstGeom prst="mathMultiply">
            <a:avLst/>
          </a:prstGeom>
          <a:solidFill>
            <a:srgbClr val="FFC000"/>
          </a:solidFill>
          <a:ln w="12700" cap="flat" cmpd="sng" algn="ctr">
            <a:solidFill>
              <a:schemeClr val="tx1">
                <a:lumMod val="95000"/>
                <a:lumOff val="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607635" y="5795972"/>
            <a:ext cx="1164165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ru-RU" dirty="0" smtClean="0"/>
              <a:t>Пиксель 1</a:t>
            </a:r>
            <a:endParaRPr lang="en-US" baseline="-25000" dirty="0"/>
          </a:p>
        </p:txBody>
      </p:sp>
      <p:cxnSp>
        <p:nvCxnSpPr>
          <p:cNvPr id="50" name="Straight Arrow Connector 50"/>
          <p:cNvCxnSpPr/>
          <p:nvPr/>
        </p:nvCxnSpPr>
        <p:spPr>
          <a:xfrm flipV="1">
            <a:off x="695857" y="3780307"/>
            <a:ext cx="0" cy="2124666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1"/>
          <p:cNvCxnSpPr/>
          <p:nvPr/>
        </p:nvCxnSpPr>
        <p:spPr>
          <a:xfrm>
            <a:off x="587075" y="5751822"/>
            <a:ext cx="3173431" cy="0"/>
          </a:xfrm>
          <a:prstGeom prst="straightConnector1">
            <a:avLst/>
          </a:prstGeom>
          <a:ln w="2857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 rot="16200000">
            <a:off x="-145896" y="4618505"/>
            <a:ext cx="1164165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r>
              <a:rPr lang="ru-RU" dirty="0" smtClean="0"/>
              <a:t>Пиксель 2</a:t>
            </a:r>
            <a:endParaRPr lang="en-US" baseline="-25000" dirty="0"/>
          </a:p>
        </p:txBody>
      </p:sp>
      <p:sp>
        <p:nvSpPr>
          <p:cNvPr id="55" name="Plus 116"/>
          <p:cNvSpPr>
            <a:spLocks/>
          </p:cNvSpPr>
          <p:nvPr/>
        </p:nvSpPr>
        <p:spPr>
          <a:xfrm>
            <a:off x="2028784" y="4068449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grpSp>
        <p:nvGrpSpPr>
          <p:cNvPr id="2" name="Group 50"/>
          <p:cNvGrpSpPr/>
          <p:nvPr/>
        </p:nvGrpSpPr>
        <p:grpSpPr>
          <a:xfrm>
            <a:off x="3793159" y="4442144"/>
            <a:ext cx="2074985" cy="643040"/>
            <a:chOff x="2832540" y="2876490"/>
            <a:chExt cx="2401162" cy="716090"/>
          </a:xfrm>
        </p:grpSpPr>
        <p:sp>
          <p:nvSpPr>
            <p:cNvPr id="57" name="Plus 128"/>
            <p:cNvSpPr>
              <a:spLocks/>
            </p:cNvSpPr>
            <p:nvPr/>
          </p:nvSpPr>
          <p:spPr>
            <a:xfrm>
              <a:off x="2832540" y="2948400"/>
              <a:ext cx="252000" cy="252000"/>
            </a:xfrm>
            <a:prstGeom prst="mathPlus">
              <a:avLst/>
            </a:prstGeom>
            <a:solidFill>
              <a:srgbClr val="00B0F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mic Sans MS" pitchFamily="66" charset="0"/>
                <a:ea typeface="맑은 고딕"/>
              </a:endParaRPr>
            </a:p>
          </p:txBody>
        </p:sp>
        <p:sp>
          <p:nvSpPr>
            <p:cNvPr id="58" name="Text Box 572"/>
            <p:cNvSpPr txBox="1">
              <a:spLocks noChangeArrowheads="1"/>
            </p:cNvSpPr>
            <p:nvPr/>
          </p:nvSpPr>
          <p:spPr bwMode="auto">
            <a:xfrm>
              <a:off x="3061142" y="2876490"/>
              <a:ext cx="1797853" cy="41128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kern="0" dirty="0" smtClean="0">
                  <a:latin typeface="Comic Sans MS" pitchFamily="66" charset="0"/>
                </a:rPr>
                <a:t>Автомобиль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itchFamily="66" charset="0"/>
              </a:endParaRPr>
            </a:p>
          </p:txBody>
        </p:sp>
        <p:sp>
          <p:nvSpPr>
            <p:cNvPr id="59" name="Minus 130"/>
            <p:cNvSpPr/>
            <p:nvPr/>
          </p:nvSpPr>
          <p:spPr>
            <a:xfrm>
              <a:off x="2870640" y="3276600"/>
              <a:ext cx="190500" cy="228600"/>
            </a:xfrm>
            <a:prstGeom prst="mathMinus">
              <a:avLst/>
            </a:prstGeom>
            <a:solidFill>
              <a:srgbClr val="FF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mic Sans MS" pitchFamily="66" charset="0"/>
              </a:endParaRPr>
            </a:p>
          </p:txBody>
        </p:sp>
        <p:sp>
          <p:nvSpPr>
            <p:cNvPr id="60" name="Text Box 572"/>
            <p:cNvSpPr txBox="1">
              <a:spLocks noChangeArrowheads="1"/>
            </p:cNvSpPr>
            <p:nvPr/>
          </p:nvSpPr>
          <p:spPr bwMode="auto">
            <a:xfrm>
              <a:off x="3061142" y="3181292"/>
              <a:ext cx="2172560" cy="411288"/>
            </a:xfrm>
            <a:prstGeom prst="rect">
              <a:avLst/>
            </a:prstGeom>
            <a:noFill/>
            <a:ln w="12700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kern="0" dirty="0" smtClean="0">
                  <a:latin typeface="Comic Sans MS" pitchFamily="66" charset="0"/>
                </a:rPr>
                <a:t>Не автомобиль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omic Sans MS" pitchFamily="66" charset="0"/>
              </a:endParaRPr>
            </a:p>
          </p:txBody>
        </p:sp>
      </p:grpSp>
      <p:sp>
        <p:nvSpPr>
          <p:cNvPr id="62" name="Plus 112"/>
          <p:cNvSpPr>
            <a:spLocks/>
          </p:cNvSpPr>
          <p:nvPr/>
        </p:nvSpPr>
        <p:spPr>
          <a:xfrm>
            <a:off x="2259260" y="4747976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65" name="Minus 122"/>
          <p:cNvSpPr/>
          <p:nvPr/>
        </p:nvSpPr>
        <p:spPr>
          <a:xfrm>
            <a:off x="1477871" y="530425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Minus 119"/>
          <p:cNvSpPr/>
          <p:nvPr/>
        </p:nvSpPr>
        <p:spPr>
          <a:xfrm>
            <a:off x="885654" y="4759676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537893" y="3573016"/>
            <a:ext cx="1374094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latin typeface="Comic Sans MS" pitchFamily="66" charset="0"/>
              </a:rPr>
              <a:t>Пиксель 2</a:t>
            </a:r>
            <a:endParaRPr lang="en-US" baseline="-25000" dirty="0">
              <a:latin typeface="Comic Sans MS" pitchFamily="66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1519499" y="2204864"/>
            <a:ext cx="1337226" cy="369332"/>
          </a:xfrm>
          <a:prstGeom prst="rect">
            <a:avLst/>
          </a:prstGeom>
          <a:noFill/>
          <a:ln w="19050"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ru-RU" dirty="0" smtClean="0">
                <a:latin typeface="Comic Sans MS" pitchFamily="66" charset="0"/>
              </a:rPr>
              <a:t>Пиксель 1</a:t>
            </a:r>
            <a:endParaRPr lang="en-US" baseline="-25000" dirty="0">
              <a:latin typeface="Comic Sans MS" pitchFamily="66" charset="0"/>
            </a:endParaRPr>
          </a:p>
        </p:txBody>
      </p:sp>
      <p:cxnSp>
        <p:nvCxnSpPr>
          <p:cNvPr id="73" name="Прямая со стрелкой 72"/>
          <p:cNvCxnSpPr>
            <a:stCxn id="70" idx="0"/>
            <a:endCxn id="47" idx="2"/>
          </p:cNvCxnSpPr>
          <p:nvPr/>
        </p:nvCxnSpPr>
        <p:spPr>
          <a:xfrm flipH="1" flipV="1">
            <a:off x="4355213" y="3339730"/>
            <a:ext cx="869727" cy="233286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 стрелкой 79"/>
          <p:cNvCxnSpPr>
            <a:stCxn id="71" idx="2"/>
            <a:endCxn id="46" idx="0"/>
          </p:cNvCxnSpPr>
          <p:nvPr/>
        </p:nvCxnSpPr>
        <p:spPr>
          <a:xfrm>
            <a:off x="2188112" y="2574196"/>
            <a:ext cx="934242" cy="220328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Plus 33"/>
          <p:cNvSpPr>
            <a:spLocks/>
          </p:cNvSpPr>
          <p:nvPr/>
        </p:nvSpPr>
        <p:spPr>
          <a:xfrm>
            <a:off x="2920613" y="4900263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7" name="Plus 34"/>
          <p:cNvSpPr>
            <a:spLocks/>
          </p:cNvSpPr>
          <p:nvPr/>
        </p:nvSpPr>
        <p:spPr>
          <a:xfrm>
            <a:off x="1774448" y="4612643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8" name="Plus 35"/>
          <p:cNvSpPr>
            <a:spLocks/>
          </p:cNvSpPr>
          <p:nvPr/>
        </p:nvSpPr>
        <p:spPr>
          <a:xfrm>
            <a:off x="2629028" y="4287605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39" name="Plus 39"/>
          <p:cNvSpPr>
            <a:spLocks/>
          </p:cNvSpPr>
          <p:nvPr/>
        </p:nvSpPr>
        <p:spPr>
          <a:xfrm>
            <a:off x="2377028" y="381597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0" name="Plus 40"/>
          <p:cNvSpPr>
            <a:spLocks/>
          </p:cNvSpPr>
          <p:nvPr/>
        </p:nvSpPr>
        <p:spPr>
          <a:xfrm>
            <a:off x="3045700" y="394197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1" name="Plus 41"/>
          <p:cNvSpPr>
            <a:spLocks/>
          </p:cNvSpPr>
          <p:nvPr/>
        </p:nvSpPr>
        <p:spPr>
          <a:xfrm>
            <a:off x="3167872" y="4509850"/>
            <a:ext cx="252000" cy="252000"/>
          </a:xfrm>
          <a:prstGeom prst="mathPlus">
            <a:avLst/>
          </a:prstGeom>
          <a:solidFill>
            <a:srgbClr val="00B0F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맑은 고딕"/>
              <a:cs typeface="+mn-cs"/>
            </a:endParaRPr>
          </a:p>
        </p:txBody>
      </p:sp>
      <p:sp>
        <p:nvSpPr>
          <p:cNvPr id="45" name="Minus 42"/>
          <p:cNvSpPr/>
          <p:nvPr/>
        </p:nvSpPr>
        <p:spPr>
          <a:xfrm>
            <a:off x="994429" y="5259223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8" name="Minus 43"/>
          <p:cNvSpPr/>
          <p:nvPr/>
        </p:nvSpPr>
        <p:spPr>
          <a:xfrm>
            <a:off x="1083027" y="4260193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Minus 44"/>
          <p:cNvSpPr/>
          <p:nvPr/>
        </p:nvSpPr>
        <p:spPr>
          <a:xfrm>
            <a:off x="1383985" y="452122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4" name="Minus 45"/>
          <p:cNvSpPr/>
          <p:nvPr/>
        </p:nvSpPr>
        <p:spPr>
          <a:xfrm>
            <a:off x="1192745" y="384858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Minus 46"/>
          <p:cNvSpPr/>
          <p:nvPr/>
        </p:nvSpPr>
        <p:spPr>
          <a:xfrm>
            <a:off x="1493703" y="4109616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1" name="Minus 47"/>
          <p:cNvSpPr/>
          <p:nvPr/>
        </p:nvSpPr>
        <p:spPr>
          <a:xfrm>
            <a:off x="1320917" y="5001827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3" name="Minus 49"/>
          <p:cNvSpPr/>
          <p:nvPr/>
        </p:nvSpPr>
        <p:spPr>
          <a:xfrm>
            <a:off x="2335439" y="5370278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4" name="Minus 52"/>
          <p:cNvSpPr/>
          <p:nvPr/>
        </p:nvSpPr>
        <p:spPr>
          <a:xfrm>
            <a:off x="1902745" y="5159110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Minus 53"/>
          <p:cNvSpPr/>
          <p:nvPr/>
        </p:nvSpPr>
        <p:spPr>
          <a:xfrm>
            <a:off x="1931198" y="5455746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Minus 54"/>
          <p:cNvSpPr/>
          <p:nvPr/>
        </p:nvSpPr>
        <p:spPr>
          <a:xfrm>
            <a:off x="2825363" y="5487823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Minus 55"/>
          <p:cNvSpPr/>
          <p:nvPr/>
        </p:nvSpPr>
        <p:spPr>
          <a:xfrm>
            <a:off x="3202450" y="532926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Minus 56"/>
          <p:cNvSpPr/>
          <p:nvPr/>
        </p:nvSpPr>
        <p:spPr>
          <a:xfrm>
            <a:off x="2634863" y="5196942"/>
            <a:ext cx="190500" cy="228600"/>
          </a:xfrm>
          <a:prstGeom prst="mathMinus">
            <a:avLst/>
          </a:prstGeom>
          <a:solidFill>
            <a:srgbClr val="FF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5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6" name="TextBox 75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5507</TotalTime>
  <Words>3506</Words>
  <Application>Microsoft Office PowerPoint</Application>
  <PresentationFormat>Экран (4:3)</PresentationFormat>
  <Paragraphs>724</Paragraphs>
  <Slides>47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47</vt:i4>
      </vt:variant>
    </vt:vector>
  </HeadingPairs>
  <TitlesOfParts>
    <vt:vector size="48" baseType="lpstr">
      <vt:lpstr>Тема Office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Полезная ссылка</vt:lpstr>
      <vt:lpstr>Слайд 47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M51Va T8600</dc:creator>
  <cp:lastModifiedBy>Volokhov</cp:lastModifiedBy>
  <cp:revision>528</cp:revision>
  <dcterms:created xsi:type="dcterms:W3CDTF">2011-09-20T14:55:39Z</dcterms:created>
  <dcterms:modified xsi:type="dcterms:W3CDTF">2017-03-31T21:20:21Z</dcterms:modified>
</cp:coreProperties>
</file>